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sldIdLst>
    <p:sldId id="262" r:id="rId2"/>
    <p:sldId id="279" r:id="rId3"/>
    <p:sldId id="278" r:id="rId4"/>
    <p:sldId id="277" r:id="rId5"/>
    <p:sldId id="260" r:id="rId6"/>
    <p:sldId id="257" r:id="rId7"/>
    <p:sldId id="267" r:id="rId8"/>
    <p:sldId id="258" r:id="rId9"/>
    <p:sldId id="280" r:id="rId10"/>
    <p:sldId id="268" r:id="rId11"/>
    <p:sldId id="281" r:id="rId12"/>
    <p:sldId id="282" r:id="rId13"/>
    <p:sldId id="269" r:id="rId14"/>
    <p:sldId id="270" r:id="rId15"/>
    <p:sldId id="263" r:id="rId16"/>
    <p:sldId id="276" r:id="rId17"/>
    <p:sldId id="264" r:id="rId18"/>
    <p:sldId id="274" r:id="rId19"/>
    <p:sldId id="265" r:id="rId20"/>
    <p:sldId id="273" r:id="rId21"/>
    <p:sldId id="266" r:id="rId22"/>
    <p:sldId id="283" r:id="rId23"/>
    <p:sldId id="275"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929F9F4-4A8F-4326-A1B4-22849713DDAB}" styleName="Темный стиль 1 - акцент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Темный стиль 1 - акцент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B9631B5-78F2-41C9-869B-9F39066F8104}" styleName="Средний стиль 3 - акцент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27102A9-8310-4765-A935-A1911B00CA55}" styleName="Светлы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p:scale>
          <a:sx n="73" d="100"/>
          <a:sy n="73" d="100"/>
        </p:scale>
        <p:origin x="-1296"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68359B-9943-4294-A51D-AC2ABA0EDC59}" type="doc">
      <dgm:prSet loTypeId="urn:microsoft.com/office/officeart/2005/8/layout/cycle7" loCatId="cycle" qsTypeId="urn:microsoft.com/office/officeart/2005/8/quickstyle/3d7" qsCatId="3D" csTypeId="urn:microsoft.com/office/officeart/2005/8/colors/accent1_2" csCatId="accent1" phldr="1"/>
      <dgm:spPr/>
      <dgm:t>
        <a:bodyPr/>
        <a:lstStyle/>
        <a:p>
          <a:endParaRPr lang="ru-RU"/>
        </a:p>
      </dgm:t>
    </dgm:pt>
    <dgm:pt modelId="{2D47284E-356F-4C9F-A59E-B858EC5D23D6}">
      <dgm:prSet phldrT="[Текст]" custT="1"/>
      <dgm:spPr/>
      <dgm:t>
        <a:bodyPr/>
        <a:lstStyle/>
        <a:p>
          <a:r>
            <a:rPr lang="kk-KZ" sz="2800" b="1" dirty="0" smtClean="0">
              <a:latin typeface="Times New Roman" pitchFamily="18" charset="0"/>
              <a:cs typeface="Times New Roman" pitchFamily="18" charset="0"/>
            </a:rPr>
            <a:t>Арпа жармасын алу технологиясы.</a:t>
          </a:r>
          <a:endParaRPr lang="ru-RU" sz="2800" b="1" dirty="0">
            <a:latin typeface="Times New Roman" pitchFamily="18" charset="0"/>
            <a:cs typeface="Times New Roman" pitchFamily="18" charset="0"/>
          </a:endParaRPr>
        </a:p>
      </dgm:t>
    </dgm:pt>
    <dgm:pt modelId="{E55825AD-807B-43C6-85BF-644463372483}" type="parTrans" cxnId="{915E4CC2-4AB7-4839-8B57-835EF5DED72D}">
      <dgm:prSet/>
      <dgm:spPr/>
      <dgm:t>
        <a:bodyPr/>
        <a:lstStyle/>
        <a:p>
          <a:endParaRPr lang="ru-RU"/>
        </a:p>
      </dgm:t>
    </dgm:pt>
    <dgm:pt modelId="{03678126-E1CE-4EBB-AE83-49AC73C6372E}" type="sibTrans" cxnId="{915E4CC2-4AB7-4839-8B57-835EF5DED72D}">
      <dgm:prSet/>
      <dgm:spPr/>
      <dgm:t>
        <a:bodyPr/>
        <a:lstStyle/>
        <a:p>
          <a:endParaRPr lang="ru-RU"/>
        </a:p>
      </dgm:t>
    </dgm:pt>
    <dgm:pt modelId="{CFB59C1F-BE26-48FE-BD21-81633C1458A3}">
      <dgm:prSet phldrT="[Текст]"/>
      <dgm:spPr/>
      <dgm:t>
        <a:bodyPr/>
        <a:lstStyle/>
        <a:p>
          <a:r>
            <a:rPr lang="kk-KZ" b="1" dirty="0" smtClean="0">
              <a:latin typeface="Times New Roman" pitchFamily="18" charset="0"/>
              <a:cs typeface="Times New Roman" pitchFamily="18" charset="0"/>
            </a:rPr>
            <a:t>Ірі ( перловка) – беске дейін бөліп, нөмірлейді.</a:t>
          </a:r>
          <a:endParaRPr lang="ru-RU" dirty="0"/>
        </a:p>
      </dgm:t>
    </dgm:pt>
    <dgm:pt modelId="{4007BAE5-9C9E-47BA-8C81-0AAD30EA02EB}" type="parTrans" cxnId="{0A5FD948-5F17-4B34-8EAF-37731A981308}">
      <dgm:prSet/>
      <dgm:spPr/>
      <dgm:t>
        <a:bodyPr/>
        <a:lstStyle/>
        <a:p>
          <a:endParaRPr lang="ru-RU"/>
        </a:p>
      </dgm:t>
    </dgm:pt>
    <dgm:pt modelId="{C6E58147-204C-4FC2-9A0D-D0F2C5047DFA}" type="sibTrans" cxnId="{0A5FD948-5F17-4B34-8EAF-37731A981308}">
      <dgm:prSet/>
      <dgm:spPr/>
      <dgm:t>
        <a:bodyPr/>
        <a:lstStyle/>
        <a:p>
          <a:endParaRPr lang="ru-RU"/>
        </a:p>
      </dgm:t>
    </dgm:pt>
    <dgm:pt modelId="{9BF69D61-17AB-43A7-A83A-80AB445725B4}">
      <dgm:prSet/>
      <dgm:spPr/>
      <dgm:t>
        <a:bodyPr/>
        <a:lstStyle/>
        <a:p>
          <a:pPr rtl="0"/>
          <a:r>
            <a:rPr lang="kk-KZ" b="1" dirty="0" smtClean="0">
              <a:latin typeface="Times New Roman" pitchFamily="18" charset="0"/>
              <a:ea typeface="+mj-ea"/>
              <a:cs typeface="Times New Roman" pitchFamily="18" charset="0"/>
            </a:rPr>
            <a:t>Майда (ячнелі) – үшке дейін бөліп, нөмерлейді.</a:t>
          </a:r>
          <a:endParaRPr kumimoji="0" lang="ru-RU" b="1" i="0" u="none" strike="noStrike" cap="none" spc="0" normalizeH="0" baseline="0" noProof="0" dirty="0" smtClean="0">
            <a:ln/>
            <a:effectLst/>
            <a:uLnTx/>
            <a:uFillTx/>
            <a:latin typeface="Times New Roman" pitchFamily="18" charset="0"/>
            <a:ea typeface="+mj-ea"/>
            <a:cs typeface="Times New Roman" pitchFamily="18" charset="0"/>
          </a:endParaRPr>
        </a:p>
      </dgm:t>
    </dgm:pt>
    <dgm:pt modelId="{7A26166D-AC43-4F07-9E86-D04694C6BF04}" type="parTrans" cxnId="{BCB34D17-FC4C-477E-8318-EF40F279C1E9}">
      <dgm:prSet/>
      <dgm:spPr/>
      <dgm:t>
        <a:bodyPr/>
        <a:lstStyle/>
        <a:p>
          <a:endParaRPr lang="ru-RU"/>
        </a:p>
      </dgm:t>
    </dgm:pt>
    <dgm:pt modelId="{B1DE47EF-1A6A-4D1D-9089-4D8B766005A2}" type="sibTrans" cxnId="{BCB34D17-FC4C-477E-8318-EF40F279C1E9}">
      <dgm:prSet/>
      <dgm:spPr/>
      <dgm:t>
        <a:bodyPr/>
        <a:lstStyle/>
        <a:p>
          <a:endParaRPr lang="ru-RU"/>
        </a:p>
      </dgm:t>
    </dgm:pt>
    <dgm:pt modelId="{5C0B7FAD-9346-41F3-A510-19097CD7843E}" type="pres">
      <dgm:prSet presAssocID="{FB68359B-9943-4294-A51D-AC2ABA0EDC59}" presName="Name0" presStyleCnt="0">
        <dgm:presLayoutVars>
          <dgm:dir/>
          <dgm:resizeHandles val="exact"/>
        </dgm:presLayoutVars>
      </dgm:prSet>
      <dgm:spPr/>
      <dgm:t>
        <a:bodyPr/>
        <a:lstStyle/>
        <a:p>
          <a:endParaRPr lang="ru-RU"/>
        </a:p>
      </dgm:t>
    </dgm:pt>
    <dgm:pt modelId="{880F4BAC-47CA-4AD7-A2BD-BDC5C7D77127}" type="pres">
      <dgm:prSet presAssocID="{2D47284E-356F-4C9F-A59E-B858EC5D23D6}" presName="node" presStyleLbl="node1" presStyleIdx="0" presStyleCnt="3">
        <dgm:presLayoutVars>
          <dgm:bulletEnabled val="1"/>
        </dgm:presLayoutVars>
      </dgm:prSet>
      <dgm:spPr/>
      <dgm:t>
        <a:bodyPr/>
        <a:lstStyle/>
        <a:p>
          <a:endParaRPr lang="ru-RU"/>
        </a:p>
      </dgm:t>
    </dgm:pt>
    <dgm:pt modelId="{7A4E0EAC-B003-4A7C-ACEA-ED9F5C967F95}" type="pres">
      <dgm:prSet presAssocID="{03678126-E1CE-4EBB-AE83-49AC73C6372E}" presName="sibTrans" presStyleLbl="sibTrans2D1" presStyleIdx="0" presStyleCnt="3"/>
      <dgm:spPr/>
      <dgm:t>
        <a:bodyPr/>
        <a:lstStyle/>
        <a:p>
          <a:endParaRPr lang="ru-RU"/>
        </a:p>
      </dgm:t>
    </dgm:pt>
    <dgm:pt modelId="{8A28CB43-0FC3-45A9-B584-6AEEB4C1F190}" type="pres">
      <dgm:prSet presAssocID="{03678126-E1CE-4EBB-AE83-49AC73C6372E}" presName="connectorText" presStyleLbl="sibTrans2D1" presStyleIdx="0" presStyleCnt="3"/>
      <dgm:spPr/>
      <dgm:t>
        <a:bodyPr/>
        <a:lstStyle/>
        <a:p>
          <a:endParaRPr lang="ru-RU"/>
        </a:p>
      </dgm:t>
    </dgm:pt>
    <dgm:pt modelId="{C2BEBF8C-0381-47EB-BA62-0D51E5A1FA7E}" type="pres">
      <dgm:prSet presAssocID="{9BF69D61-17AB-43A7-A83A-80AB445725B4}" presName="node" presStyleLbl="node1" presStyleIdx="1" presStyleCnt="3">
        <dgm:presLayoutVars>
          <dgm:bulletEnabled val="1"/>
        </dgm:presLayoutVars>
      </dgm:prSet>
      <dgm:spPr/>
      <dgm:t>
        <a:bodyPr/>
        <a:lstStyle/>
        <a:p>
          <a:endParaRPr lang="ru-RU"/>
        </a:p>
      </dgm:t>
    </dgm:pt>
    <dgm:pt modelId="{21112576-DED6-458C-B132-02574BEF0781}" type="pres">
      <dgm:prSet presAssocID="{B1DE47EF-1A6A-4D1D-9089-4D8B766005A2}" presName="sibTrans" presStyleLbl="sibTrans2D1" presStyleIdx="1" presStyleCnt="3"/>
      <dgm:spPr/>
      <dgm:t>
        <a:bodyPr/>
        <a:lstStyle/>
        <a:p>
          <a:endParaRPr lang="ru-RU"/>
        </a:p>
      </dgm:t>
    </dgm:pt>
    <dgm:pt modelId="{14263CED-109E-4FA3-8A62-1ECF89D7DED9}" type="pres">
      <dgm:prSet presAssocID="{B1DE47EF-1A6A-4D1D-9089-4D8B766005A2}" presName="connectorText" presStyleLbl="sibTrans2D1" presStyleIdx="1" presStyleCnt="3"/>
      <dgm:spPr/>
      <dgm:t>
        <a:bodyPr/>
        <a:lstStyle/>
        <a:p>
          <a:endParaRPr lang="ru-RU"/>
        </a:p>
      </dgm:t>
    </dgm:pt>
    <dgm:pt modelId="{DFAF2BE6-E855-4878-A671-678114CDAA42}" type="pres">
      <dgm:prSet presAssocID="{CFB59C1F-BE26-48FE-BD21-81633C1458A3}" presName="node" presStyleLbl="node1" presStyleIdx="2" presStyleCnt="3">
        <dgm:presLayoutVars>
          <dgm:bulletEnabled val="1"/>
        </dgm:presLayoutVars>
      </dgm:prSet>
      <dgm:spPr/>
      <dgm:t>
        <a:bodyPr/>
        <a:lstStyle/>
        <a:p>
          <a:endParaRPr lang="ru-RU"/>
        </a:p>
      </dgm:t>
    </dgm:pt>
    <dgm:pt modelId="{C7EA883D-B33D-4B5F-BA13-8AE44F9C6355}" type="pres">
      <dgm:prSet presAssocID="{C6E58147-204C-4FC2-9A0D-D0F2C5047DFA}" presName="sibTrans" presStyleLbl="sibTrans2D1" presStyleIdx="2" presStyleCnt="3"/>
      <dgm:spPr/>
      <dgm:t>
        <a:bodyPr/>
        <a:lstStyle/>
        <a:p>
          <a:endParaRPr lang="ru-RU"/>
        </a:p>
      </dgm:t>
    </dgm:pt>
    <dgm:pt modelId="{8C23491F-2F87-454E-ACC8-07F55E88D688}" type="pres">
      <dgm:prSet presAssocID="{C6E58147-204C-4FC2-9A0D-D0F2C5047DFA}" presName="connectorText" presStyleLbl="sibTrans2D1" presStyleIdx="2" presStyleCnt="3"/>
      <dgm:spPr/>
      <dgm:t>
        <a:bodyPr/>
        <a:lstStyle/>
        <a:p>
          <a:endParaRPr lang="ru-RU"/>
        </a:p>
      </dgm:t>
    </dgm:pt>
  </dgm:ptLst>
  <dgm:cxnLst>
    <dgm:cxn modelId="{3A01820D-ACBC-4149-AED3-FBA0FE8484E1}" type="presOf" srcId="{C6E58147-204C-4FC2-9A0D-D0F2C5047DFA}" destId="{C7EA883D-B33D-4B5F-BA13-8AE44F9C6355}" srcOrd="0" destOrd="0" presId="urn:microsoft.com/office/officeart/2005/8/layout/cycle7"/>
    <dgm:cxn modelId="{00BD0FE9-32F0-483B-BC89-D13CCA0EA241}" type="presOf" srcId="{FB68359B-9943-4294-A51D-AC2ABA0EDC59}" destId="{5C0B7FAD-9346-41F3-A510-19097CD7843E}" srcOrd="0" destOrd="0" presId="urn:microsoft.com/office/officeart/2005/8/layout/cycle7"/>
    <dgm:cxn modelId="{7687FA04-424D-46BA-81A8-DD09CDA0D1FC}" type="presOf" srcId="{CFB59C1F-BE26-48FE-BD21-81633C1458A3}" destId="{DFAF2BE6-E855-4878-A671-678114CDAA42}" srcOrd="0" destOrd="0" presId="urn:microsoft.com/office/officeart/2005/8/layout/cycle7"/>
    <dgm:cxn modelId="{87DE6AD1-903B-4441-A2B8-221A8CF899E2}" type="presOf" srcId="{9BF69D61-17AB-43A7-A83A-80AB445725B4}" destId="{C2BEBF8C-0381-47EB-BA62-0D51E5A1FA7E}" srcOrd="0" destOrd="0" presId="urn:microsoft.com/office/officeart/2005/8/layout/cycle7"/>
    <dgm:cxn modelId="{C6D43E13-8DF1-4F92-95A6-4779B5C660F8}" type="presOf" srcId="{2D47284E-356F-4C9F-A59E-B858EC5D23D6}" destId="{880F4BAC-47CA-4AD7-A2BD-BDC5C7D77127}" srcOrd="0" destOrd="0" presId="urn:microsoft.com/office/officeart/2005/8/layout/cycle7"/>
    <dgm:cxn modelId="{915E4CC2-4AB7-4839-8B57-835EF5DED72D}" srcId="{FB68359B-9943-4294-A51D-AC2ABA0EDC59}" destId="{2D47284E-356F-4C9F-A59E-B858EC5D23D6}" srcOrd="0" destOrd="0" parTransId="{E55825AD-807B-43C6-85BF-644463372483}" sibTransId="{03678126-E1CE-4EBB-AE83-49AC73C6372E}"/>
    <dgm:cxn modelId="{0A5FD948-5F17-4B34-8EAF-37731A981308}" srcId="{FB68359B-9943-4294-A51D-AC2ABA0EDC59}" destId="{CFB59C1F-BE26-48FE-BD21-81633C1458A3}" srcOrd="2" destOrd="0" parTransId="{4007BAE5-9C9E-47BA-8C81-0AAD30EA02EB}" sibTransId="{C6E58147-204C-4FC2-9A0D-D0F2C5047DFA}"/>
    <dgm:cxn modelId="{17F905AE-2A20-4DEE-BFF6-34A0BDD8961D}" type="presOf" srcId="{B1DE47EF-1A6A-4D1D-9089-4D8B766005A2}" destId="{14263CED-109E-4FA3-8A62-1ECF89D7DED9}" srcOrd="1" destOrd="0" presId="urn:microsoft.com/office/officeart/2005/8/layout/cycle7"/>
    <dgm:cxn modelId="{B187A9A2-9D9B-4F2D-BC41-D198D6E067F2}" type="presOf" srcId="{03678126-E1CE-4EBB-AE83-49AC73C6372E}" destId="{7A4E0EAC-B003-4A7C-ACEA-ED9F5C967F95}" srcOrd="0" destOrd="0" presId="urn:microsoft.com/office/officeart/2005/8/layout/cycle7"/>
    <dgm:cxn modelId="{BCB34D17-FC4C-477E-8318-EF40F279C1E9}" srcId="{FB68359B-9943-4294-A51D-AC2ABA0EDC59}" destId="{9BF69D61-17AB-43A7-A83A-80AB445725B4}" srcOrd="1" destOrd="0" parTransId="{7A26166D-AC43-4F07-9E86-D04694C6BF04}" sibTransId="{B1DE47EF-1A6A-4D1D-9089-4D8B766005A2}"/>
    <dgm:cxn modelId="{9C50A261-1495-4746-87B5-40A6FA494B09}" type="presOf" srcId="{B1DE47EF-1A6A-4D1D-9089-4D8B766005A2}" destId="{21112576-DED6-458C-B132-02574BEF0781}" srcOrd="0" destOrd="0" presId="urn:microsoft.com/office/officeart/2005/8/layout/cycle7"/>
    <dgm:cxn modelId="{A7F8DD46-F84E-494B-8DC3-B2B28E0B77C2}" type="presOf" srcId="{03678126-E1CE-4EBB-AE83-49AC73C6372E}" destId="{8A28CB43-0FC3-45A9-B584-6AEEB4C1F190}" srcOrd="1" destOrd="0" presId="urn:microsoft.com/office/officeart/2005/8/layout/cycle7"/>
    <dgm:cxn modelId="{4B8CAA44-EDEF-46B2-AB50-8953CAB67D77}" type="presOf" srcId="{C6E58147-204C-4FC2-9A0D-D0F2C5047DFA}" destId="{8C23491F-2F87-454E-ACC8-07F55E88D688}" srcOrd="1" destOrd="0" presId="urn:microsoft.com/office/officeart/2005/8/layout/cycle7"/>
    <dgm:cxn modelId="{15711028-9BC4-4C34-9900-56F407869989}" type="presParOf" srcId="{5C0B7FAD-9346-41F3-A510-19097CD7843E}" destId="{880F4BAC-47CA-4AD7-A2BD-BDC5C7D77127}" srcOrd="0" destOrd="0" presId="urn:microsoft.com/office/officeart/2005/8/layout/cycle7"/>
    <dgm:cxn modelId="{1046714B-E58B-42B2-B56E-097E3C83B4C5}" type="presParOf" srcId="{5C0B7FAD-9346-41F3-A510-19097CD7843E}" destId="{7A4E0EAC-B003-4A7C-ACEA-ED9F5C967F95}" srcOrd="1" destOrd="0" presId="urn:microsoft.com/office/officeart/2005/8/layout/cycle7"/>
    <dgm:cxn modelId="{6F3A13E8-4377-495E-BE0A-0DFD8AAD9992}" type="presParOf" srcId="{7A4E0EAC-B003-4A7C-ACEA-ED9F5C967F95}" destId="{8A28CB43-0FC3-45A9-B584-6AEEB4C1F190}" srcOrd="0" destOrd="0" presId="urn:microsoft.com/office/officeart/2005/8/layout/cycle7"/>
    <dgm:cxn modelId="{B76244AC-D5E0-4C57-9A08-44D3E37A341C}" type="presParOf" srcId="{5C0B7FAD-9346-41F3-A510-19097CD7843E}" destId="{C2BEBF8C-0381-47EB-BA62-0D51E5A1FA7E}" srcOrd="2" destOrd="0" presId="urn:microsoft.com/office/officeart/2005/8/layout/cycle7"/>
    <dgm:cxn modelId="{D9EA04B9-F145-472E-8D26-B8A9D1EEDFB1}" type="presParOf" srcId="{5C0B7FAD-9346-41F3-A510-19097CD7843E}" destId="{21112576-DED6-458C-B132-02574BEF0781}" srcOrd="3" destOrd="0" presId="urn:microsoft.com/office/officeart/2005/8/layout/cycle7"/>
    <dgm:cxn modelId="{391E2F74-6D5C-42FF-A9D8-07007E3D70DA}" type="presParOf" srcId="{21112576-DED6-458C-B132-02574BEF0781}" destId="{14263CED-109E-4FA3-8A62-1ECF89D7DED9}" srcOrd="0" destOrd="0" presId="urn:microsoft.com/office/officeart/2005/8/layout/cycle7"/>
    <dgm:cxn modelId="{3EDCBB8A-12A8-40F7-9A4B-5C21E3ECB74D}" type="presParOf" srcId="{5C0B7FAD-9346-41F3-A510-19097CD7843E}" destId="{DFAF2BE6-E855-4878-A671-678114CDAA42}" srcOrd="4" destOrd="0" presId="urn:microsoft.com/office/officeart/2005/8/layout/cycle7"/>
    <dgm:cxn modelId="{C47241D6-5984-4BEB-89CA-A4DFFD7D03C7}" type="presParOf" srcId="{5C0B7FAD-9346-41F3-A510-19097CD7843E}" destId="{C7EA883D-B33D-4B5F-BA13-8AE44F9C6355}" srcOrd="5" destOrd="0" presId="urn:microsoft.com/office/officeart/2005/8/layout/cycle7"/>
    <dgm:cxn modelId="{815108BE-FF1F-4F0E-BEF0-9536B5F068A1}" type="presParOf" srcId="{C7EA883D-B33D-4B5F-BA13-8AE44F9C6355}" destId="{8C23491F-2F87-454E-ACC8-07F55E88D688}"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80F4BAC-47CA-4AD7-A2BD-BDC5C7D77127}">
      <dsp:nvSpPr>
        <dsp:cNvPr id="0" name=""/>
        <dsp:cNvSpPr/>
      </dsp:nvSpPr>
      <dsp:spPr>
        <a:xfrm>
          <a:off x="2619970" y="1057"/>
          <a:ext cx="2989659" cy="1494829"/>
        </a:xfrm>
        <a:prstGeom prst="roundRect">
          <a:avLst>
            <a:gd name="adj" fmla="val 10000"/>
          </a:avLst>
        </a:prstGeom>
        <a:solidFill>
          <a:schemeClr val="accent1">
            <a:hueOff val="0"/>
            <a:satOff val="0"/>
            <a:lumOff val="0"/>
            <a:alphaOff val="0"/>
          </a:schemeClr>
        </a:solidFill>
        <a:ln>
          <a:noFill/>
        </a:ln>
        <a:effectLst>
          <a:outerShdw blurRad="76200" dist="50800" dir="5400000" rotWithShape="0">
            <a:srgbClr val="4E3B30">
              <a:alpha val="6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kk-KZ" sz="2800" b="1" kern="1200" dirty="0" smtClean="0">
              <a:latin typeface="Times New Roman" pitchFamily="18" charset="0"/>
              <a:cs typeface="Times New Roman" pitchFamily="18" charset="0"/>
            </a:rPr>
            <a:t>Арпа жармасын алу технологиясы.</a:t>
          </a:r>
          <a:endParaRPr lang="ru-RU" sz="2800" b="1" kern="1200" dirty="0">
            <a:latin typeface="Times New Roman" pitchFamily="18" charset="0"/>
            <a:cs typeface="Times New Roman" pitchFamily="18" charset="0"/>
          </a:endParaRPr>
        </a:p>
      </dsp:txBody>
      <dsp:txXfrm>
        <a:off x="2619970" y="1057"/>
        <a:ext cx="2989659" cy="1494829"/>
      </dsp:txXfrm>
    </dsp:sp>
    <dsp:sp modelId="{7A4E0EAC-B003-4A7C-ACEA-ED9F5C967F95}">
      <dsp:nvSpPr>
        <dsp:cNvPr id="0" name=""/>
        <dsp:cNvSpPr/>
      </dsp:nvSpPr>
      <dsp:spPr>
        <a:xfrm rot="3600000">
          <a:off x="4570722" y="2622903"/>
          <a:ext cx="1554626" cy="523190"/>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ru-RU" sz="2100" kern="1200"/>
        </a:p>
      </dsp:txBody>
      <dsp:txXfrm rot="3600000">
        <a:off x="4570722" y="2622903"/>
        <a:ext cx="1554626" cy="523190"/>
      </dsp:txXfrm>
    </dsp:sp>
    <dsp:sp modelId="{C2BEBF8C-0381-47EB-BA62-0D51E5A1FA7E}">
      <dsp:nvSpPr>
        <dsp:cNvPr id="0" name=""/>
        <dsp:cNvSpPr/>
      </dsp:nvSpPr>
      <dsp:spPr>
        <a:xfrm>
          <a:off x="5086441" y="4273110"/>
          <a:ext cx="2989659" cy="1494829"/>
        </a:xfrm>
        <a:prstGeom prst="roundRect">
          <a:avLst>
            <a:gd name="adj" fmla="val 10000"/>
          </a:avLst>
        </a:prstGeom>
        <a:solidFill>
          <a:schemeClr val="accent1">
            <a:hueOff val="0"/>
            <a:satOff val="0"/>
            <a:lumOff val="0"/>
            <a:alphaOff val="0"/>
          </a:schemeClr>
        </a:solidFill>
        <a:ln>
          <a:noFill/>
        </a:ln>
        <a:effectLst>
          <a:outerShdw blurRad="76200" dist="50800" dir="5400000" rotWithShape="0">
            <a:srgbClr val="4E3B30">
              <a:alpha val="6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kk-KZ" sz="2600" b="1" kern="1200" dirty="0" smtClean="0">
              <a:latin typeface="Times New Roman" pitchFamily="18" charset="0"/>
              <a:ea typeface="+mj-ea"/>
              <a:cs typeface="Times New Roman" pitchFamily="18" charset="0"/>
            </a:rPr>
            <a:t>Майда (ячнелі) – үшке дейін бөліп, нөмерлейді.</a:t>
          </a:r>
          <a:endParaRPr kumimoji="0" lang="ru-RU" sz="2600" b="1" i="0" u="none" strike="noStrike" kern="1200" cap="none" spc="0" normalizeH="0" baseline="0" noProof="0" dirty="0" smtClean="0">
            <a:ln/>
            <a:effectLst/>
            <a:uLnTx/>
            <a:uFillTx/>
            <a:latin typeface="Times New Roman" pitchFamily="18" charset="0"/>
            <a:ea typeface="+mj-ea"/>
            <a:cs typeface="Times New Roman" pitchFamily="18" charset="0"/>
          </a:endParaRPr>
        </a:p>
      </dsp:txBody>
      <dsp:txXfrm>
        <a:off x="5086441" y="4273110"/>
        <a:ext cx="2989659" cy="1494829"/>
      </dsp:txXfrm>
    </dsp:sp>
    <dsp:sp modelId="{21112576-DED6-458C-B132-02574BEF0781}">
      <dsp:nvSpPr>
        <dsp:cNvPr id="0" name=""/>
        <dsp:cNvSpPr/>
      </dsp:nvSpPr>
      <dsp:spPr>
        <a:xfrm rot="10800000">
          <a:off x="3337486" y="4758929"/>
          <a:ext cx="1554626" cy="523190"/>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ru-RU" sz="2100" kern="1200"/>
        </a:p>
      </dsp:txBody>
      <dsp:txXfrm rot="10800000">
        <a:off x="3337486" y="4758929"/>
        <a:ext cx="1554626" cy="523190"/>
      </dsp:txXfrm>
    </dsp:sp>
    <dsp:sp modelId="{DFAF2BE6-E855-4878-A671-678114CDAA42}">
      <dsp:nvSpPr>
        <dsp:cNvPr id="0" name=""/>
        <dsp:cNvSpPr/>
      </dsp:nvSpPr>
      <dsp:spPr>
        <a:xfrm>
          <a:off x="153499" y="4273110"/>
          <a:ext cx="2989659" cy="1494829"/>
        </a:xfrm>
        <a:prstGeom prst="roundRect">
          <a:avLst>
            <a:gd name="adj" fmla="val 10000"/>
          </a:avLst>
        </a:prstGeom>
        <a:solidFill>
          <a:schemeClr val="accent1">
            <a:hueOff val="0"/>
            <a:satOff val="0"/>
            <a:lumOff val="0"/>
            <a:alphaOff val="0"/>
          </a:schemeClr>
        </a:solidFill>
        <a:ln>
          <a:noFill/>
        </a:ln>
        <a:effectLst>
          <a:outerShdw blurRad="76200" dist="50800" dir="5400000" rotWithShape="0">
            <a:srgbClr val="4E3B30">
              <a:alpha val="6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kk-KZ" sz="2600" b="1" kern="1200" dirty="0" smtClean="0">
              <a:latin typeface="Times New Roman" pitchFamily="18" charset="0"/>
              <a:cs typeface="Times New Roman" pitchFamily="18" charset="0"/>
            </a:rPr>
            <a:t>Ірі ( перловка) – беске дейін бөліп, нөмірлейді.</a:t>
          </a:r>
          <a:endParaRPr lang="ru-RU" sz="2600" kern="1200" dirty="0"/>
        </a:p>
      </dsp:txBody>
      <dsp:txXfrm>
        <a:off x="153499" y="4273110"/>
        <a:ext cx="2989659" cy="1494829"/>
      </dsp:txXfrm>
    </dsp:sp>
    <dsp:sp modelId="{C7EA883D-B33D-4B5F-BA13-8AE44F9C6355}">
      <dsp:nvSpPr>
        <dsp:cNvPr id="0" name=""/>
        <dsp:cNvSpPr/>
      </dsp:nvSpPr>
      <dsp:spPr>
        <a:xfrm rot="18000000">
          <a:off x="2104251" y="2622903"/>
          <a:ext cx="1554626" cy="523190"/>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ru-RU" sz="2100" kern="1200"/>
        </a:p>
      </dsp:txBody>
      <dsp:txXfrm rot="18000000">
        <a:off x="2104251" y="2622903"/>
        <a:ext cx="1554626" cy="52319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D02CDB08-96DA-4184-A5C5-A8FF4500EA4E}" type="datetimeFigureOut">
              <a:rPr lang="ru-RU"/>
              <a:pPr>
                <a:defRPr/>
              </a:pPr>
              <a:t>13.01.2012</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4F882DA5-CD60-4106-92C5-C9F2463364E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E55933FC-6E13-40BA-85DF-F2CCA035D610}" type="datetimeFigureOut">
              <a:rPr lang="ru-RU"/>
              <a:pPr>
                <a:defRPr/>
              </a:pPr>
              <a:t>13.01.2012</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F5BD1BCA-16F9-4071-9014-89F3E6A8002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A0635CB4-2D9B-491D-BB94-FA1574EDF086}" type="datetimeFigureOut">
              <a:rPr lang="ru-RU"/>
              <a:pPr>
                <a:defRPr/>
              </a:pPr>
              <a:t>13.01.2012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19DCBB5-EE9C-403C-BEB1-CBCDE621D42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5A5BE7EC-3C3C-443D-BADC-EB9A57C73ED1}" type="datetimeFigureOut">
              <a:rPr lang="ru-RU"/>
              <a:pPr>
                <a:defRPr/>
              </a:pPr>
              <a:t>13.01.2012</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AF999B85-354F-40B3-834B-BD983A1F74A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30E5D630-6BB4-4179-A624-0C7F736B13AB}" type="datetimeFigureOut">
              <a:rPr lang="ru-RU"/>
              <a:pPr>
                <a:defRPr/>
              </a:pPr>
              <a:t>13.01.2012</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E311FD28-1628-4FBA-A2E1-205B0E78778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7544481E-E43D-471B-9AA5-37C1D83927B0}" type="datetimeFigureOut">
              <a:rPr lang="ru-RU"/>
              <a:pPr>
                <a:defRPr/>
              </a:pPr>
              <a:t>13.01.2012</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6133A0DF-885A-4BE2-AC86-B9C58A748B6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0AD7AEF1-773D-48B8-8022-E7439E6DB8A6}" type="datetimeFigureOut">
              <a:rPr lang="ru-RU"/>
              <a:pPr>
                <a:defRPr/>
              </a:pPr>
              <a:t>13.01.2012</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2A90E5C7-F35F-44F4-AC19-05B40B21B38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63250510-4DEA-49FC-ACD3-CF7B0580B199}" type="datetimeFigureOut">
              <a:rPr lang="ru-RU"/>
              <a:pPr>
                <a:defRPr/>
              </a:pPr>
              <a:t>13.01.2012</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BB233011-B0FD-4868-B4FE-584C199F74D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D28C19BB-1A9F-453F-9BD4-F2052F3EB584}" type="datetimeFigureOut">
              <a:rPr lang="ru-RU"/>
              <a:pPr>
                <a:defRPr/>
              </a:pPr>
              <a:t>13.01.2012</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7A9537B1-A61F-4EBB-8257-B2B9E6DEB47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ED9CD832-96A4-4324-BA44-2C7F8D52D5C7}" type="datetimeFigureOut">
              <a:rPr lang="ru-RU"/>
              <a:pPr>
                <a:defRPr/>
              </a:pPr>
              <a:t>13.01.2012</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0D5553A8-FD26-4F77-86F9-6DD5405B7E3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02B6F5D2-D038-47BE-A0BC-226550FD831A}" type="datetimeFigureOut">
              <a:rPr lang="ru-RU"/>
              <a:pPr>
                <a:defRPr/>
              </a:pPr>
              <a:t>13.01.2012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FE8FDD0C-B655-4F3C-8113-1616150353A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A029D821-99BD-4F31-854D-FEFA77BAC2C9}" type="datetimeFigureOut">
              <a:rPr lang="ru-RU"/>
              <a:pPr>
                <a:defRPr/>
              </a:pPr>
              <a:t>13.01.2012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75FDA623-80D9-4541-9F07-0DA8CFB640C0}"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2" r:id="rId4"/>
    <p:sldLayoutId id="2147483878" r:id="rId5"/>
    <p:sldLayoutId id="2147483873" r:id="rId6"/>
    <p:sldLayoutId id="2147483879" r:id="rId7"/>
    <p:sldLayoutId id="2147483880" r:id="rId8"/>
    <p:sldLayoutId id="2147483881" r:id="rId9"/>
    <p:sldLayoutId id="2147483874" r:id="rId10"/>
    <p:sldLayoutId id="2147483882"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1259596">
            <a:off x="637194" y="1327652"/>
            <a:ext cx="8229600" cy="3182687"/>
          </a:xfrm>
        </p:spPr>
        <p:txBody>
          <a:bodyPr/>
          <a:lstStyle/>
          <a:p>
            <a:pPr algn="ctr" eaLnBrk="1" fontAlgn="auto" hangingPunct="1">
              <a:spcAft>
                <a:spcPts val="0"/>
              </a:spcAft>
              <a:defRPr/>
            </a:pPr>
            <a:r>
              <a:rPr lang="kk-KZ" sz="9600" b="1" dirty="0" smtClean="0">
                <a:solidFill>
                  <a:srgbClr val="FF0000"/>
                </a:solidFill>
                <a:latin typeface="KZ Decor" pitchFamily="2" charset="0"/>
                <a:cs typeface="Gisha" pitchFamily="34" charset="-79"/>
              </a:rPr>
              <a:t>АРПА    ЖАРМАСЫ</a:t>
            </a:r>
            <a:endParaRPr lang="ru-RU" sz="9600" b="1" dirty="0">
              <a:solidFill>
                <a:srgbClr val="FF0000"/>
              </a:solidFill>
              <a:latin typeface="KZ Decor" pitchFamily="2" charset="0"/>
              <a:cs typeface="Gisha" pitchFamily="34"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17411" name="Picture 3"/>
          <p:cNvPicPr>
            <a:picLocks noGrp="1" noChangeAspect="1" noChangeArrowheads="1"/>
          </p:cNvPicPr>
          <p:nvPr>
            <p:ph idx="1"/>
          </p:nvPr>
        </p:nvPicPr>
        <p:blipFill>
          <a:blip r:embed="rId2" cstate="print"/>
          <a:srcRect/>
          <a:stretch>
            <a:fillRect/>
          </a:stretch>
        </p:blipFill>
        <p:spPr>
          <a:xfrm>
            <a:off x="357188" y="0"/>
            <a:ext cx="8786812" cy="6858000"/>
          </a:xfrm>
        </p:spPr>
      </p:pic>
      <p:sp>
        <p:nvSpPr>
          <p:cNvPr id="17412" name="Прямоугольник 3"/>
          <p:cNvSpPr>
            <a:spLocks noChangeArrowheads="1"/>
          </p:cNvSpPr>
          <p:nvPr/>
        </p:nvSpPr>
        <p:spPr bwMode="auto">
          <a:xfrm>
            <a:off x="714375" y="0"/>
            <a:ext cx="7977188" cy="830263"/>
          </a:xfrm>
          <a:prstGeom prst="rect">
            <a:avLst/>
          </a:prstGeom>
          <a:noFill/>
          <a:ln w="9525">
            <a:noFill/>
            <a:miter lim="800000"/>
            <a:headEnd/>
            <a:tailEnd/>
          </a:ln>
        </p:spPr>
        <p:txBody>
          <a:bodyPr wrap="none">
            <a:spAutoFit/>
          </a:bodyPr>
          <a:lstStyle/>
          <a:p>
            <a:r>
              <a:rPr lang="kk-KZ" sz="4800">
                <a:solidFill>
                  <a:srgbClr val="FF0000"/>
                </a:solidFill>
                <a:latin typeface="Times New Roman" pitchFamily="18" charset="0"/>
                <a:cs typeface="Times New Roman" pitchFamily="18" charset="0"/>
              </a:rPr>
              <a:t>Арпаны қоспалардан тазалау.</a:t>
            </a:r>
            <a:endParaRPr lang="ru-RU" sz="4800">
              <a:solidFill>
                <a:srgbClr val="FF0000"/>
              </a:solidFill>
            </a:endParaRPr>
          </a:p>
        </p:txBody>
      </p:sp>
      <p:sp>
        <p:nvSpPr>
          <p:cNvPr id="17413" name="Прямоугольник 4"/>
          <p:cNvSpPr>
            <a:spLocks noChangeArrowheads="1"/>
          </p:cNvSpPr>
          <p:nvPr/>
        </p:nvSpPr>
        <p:spPr bwMode="auto">
          <a:xfrm>
            <a:off x="571500" y="1285875"/>
            <a:ext cx="8215313" cy="5324475"/>
          </a:xfrm>
          <a:prstGeom prst="rect">
            <a:avLst/>
          </a:prstGeom>
          <a:noFill/>
          <a:ln w="9525">
            <a:noFill/>
            <a:miter lim="800000"/>
            <a:headEnd/>
            <a:tailEnd/>
          </a:ln>
        </p:spPr>
        <p:txBody>
          <a:bodyPr>
            <a:spAutoFit/>
          </a:bodyPr>
          <a:lstStyle/>
          <a:p>
            <a:pPr marL="411163">
              <a:buFont typeface="Wingdings" pitchFamily="2" charset="2"/>
              <a:buChar char="v"/>
            </a:pPr>
            <a:r>
              <a:rPr lang="kk-KZ" sz="2000">
                <a:solidFill>
                  <a:srgbClr val="CC0099"/>
                </a:solidFill>
                <a:latin typeface="Times New Roman" pitchFamily="18" charset="0"/>
                <a:cs typeface="Times New Roman" pitchFamily="18" charset="0"/>
              </a:rPr>
              <a:t>Арпаны қоспалардан және майда дәннен үш желді – електі сепараторлардан өткізіп, тас бөлгіште және триерлерде тазалайды. Майда қоспаларды және майда арпаны жақсылап бөліп алу үшін, желді – електі сепаратордың бірінші жүйесінде, ірі қоспаларды бөліп алғаннан кейін, дәнді ірі және майда фракцияларға бөледі. Ірі фракцияны екінші сепараторлық жүйеге, ал құрамында майда қоспалар және майда дәндері бар майда фракцияны сепараторды үшінші жүйесіне жібереді. Сепаратордың бірінші жүйесінде бөлінбейтін, оларды сепараторды үшінші жүйесіне жібереді.Сепаратордың үшінші жүйесінде саңылауы 1,6мм електі қолданып,</a:t>
            </a:r>
            <a:r>
              <a:rPr lang="en-US" sz="2000">
                <a:solidFill>
                  <a:srgbClr val="CC0099"/>
                </a:solidFill>
                <a:latin typeface="Times New Roman" pitchFamily="18" charset="0"/>
                <a:cs typeface="Times New Roman" pitchFamily="18" charset="0"/>
              </a:rPr>
              <a:t>III</a:t>
            </a:r>
            <a:r>
              <a:rPr lang="kk-KZ" sz="2000">
                <a:solidFill>
                  <a:srgbClr val="CC0099"/>
                </a:solidFill>
                <a:latin typeface="Times New Roman" pitchFamily="18" charset="0"/>
                <a:cs typeface="Times New Roman" pitchFamily="18" charset="0"/>
              </a:rPr>
              <a:t> категориялы қалдықтарды бөліп алады,ал саңлауы 2,2 *20мм елек арқылы майда арпаны бөледі. Арпаның ірі фракциясын қарасұлы  алғаш,ал майдасын қарамықша алғыш машиналарға жібереді.Құм тас қоспаларынан тазаланған дән алдын ала ақтау жүйелеріне түседі. Арпаның қабықтары қиын бөлініп алынатын болғандықтан,оның байланысын бәсеңдету үшін,басқа тәсілдерді қолданған жөн.</a:t>
            </a:r>
            <a:endParaRPr lang="ru-RU" sz="2000">
              <a:solidFill>
                <a:srgbClr val="CC009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cstate="print"/>
          <a:srcRect/>
          <a:stretch>
            <a:fillRect/>
          </a:stretch>
        </p:blipFill>
        <p:spPr bwMode="auto">
          <a:xfrm>
            <a:off x="214282" y="285728"/>
            <a:ext cx="4429156" cy="6286544"/>
          </a:xfrm>
          <a:prstGeom prst="rect">
            <a:avLst/>
          </a:prstGeom>
          <a:ln>
            <a:noFill/>
          </a:ln>
          <a:effectLst>
            <a:softEdge rad="112500"/>
          </a:effectLst>
        </p:spPr>
      </p:pic>
      <p:pic>
        <p:nvPicPr>
          <p:cNvPr id="41988" name="Picture 4"/>
          <p:cNvPicPr>
            <a:picLocks noChangeAspect="1" noChangeArrowheads="1"/>
          </p:cNvPicPr>
          <p:nvPr/>
        </p:nvPicPr>
        <p:blipFill>
          <a:blip r:embed="rId3" cstate="print"/>
          <a:srcRect/>
          <a:stretch>
            <a:fillRect/>
          </a:stretch>
        </p:blipFill>
        <p:spPr bwMode="auto">
          <a:xfrm>
            <a:off x="4929190" y="357166"/>
            <a:ext cx="4000528" cy="6143668"/>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a:stretch>
            <a:fillRect/>
          </a:stretch>
        </p:blipFill>
        <p:spPr bwMode="auto">
          <a:xfrm>
            <a:off x="214282" y="142852"/>
            <a:ext cx="8643998" cy="2643206"/>
          </a:xfrm>
          <a:prstGeom prst="rect">
            <a:avLst/>
          </a:prstGeom>
          <a:ln>
            <a:noFill/>
          </a:ln>
          <a:effectLst>
            <a:softEdge rad="112500"/>
          </a:effectLst>
        </p:spPr>
      </p:pic>
      <p:pic>
        <p:nvPicPr>
          <p:cNvPr id="43012" name="Picture 4"/>
          <p:cNvPicPr>
            <a:picLocks noChangeAspect="1" noChangeArrowheads="1"/>
          </p:cNvPicPr>
          <p:nvPr/>
        </p:nvPicPr>
        <p:blipFill>
          <a:blip r:embed="rId3" cstate="print"/>
          <a:srcRect/>
          <a:stretch>
            <a:fillRect/>
          </a:stretch>
        </p:blipFill>
        <p:spPr bwMode="auto">
          <a:xfrm>
            <a:off x="214282" y="3000372"/>
            <a:ext cx="8598278" cy="3643338"/>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18435" name="Picture 3"/>
          <p:cNvPicPr>
            <a:picLocks noGrp="1" noChangeAspect="1" noChangeArrowheads="1"/>
          </p:cNvPicPr>
          <p:nvPr>
            <p:ph idx="1"/>
          </p:nvPr>
        </p:nvPicPr>
        <p:blipFill>
          <a:blip r:embed="rId2" cstate="print"/>
          <a:srcRect/>
          <a:stretch>
            <a:fillRect/>
          </a:stretch>
        </p:blipFill>
        <p:spPr>
          <a:xfrm>
            <a:off x="357188" y="0"/>
            <a:ext cx="8786812" cy="6858000"/>
          </a:xfrm>
        </p:spPr>
      </p:pic>
      <p:sp>
        <p:nvSpPr>
          <p:cNvPr id="5" name="Прямоугольник 4"/>
          <p:cNvSpPr/>
          <p:nvPr/>
        </p:nvSpPr>
        <p:spPr>
          <a:xfrm>
            <a:off x="428625" y="357188"/>
            <a:ext cx="8662988" cy="1016000"/>
          </a:xfrm>
          <a:prstGeom prst="rect">
            <a:avLst/>
          </a:prstGeom>
        </p:spPr>
        <p:txBody>
          <a:bodyPr wrap="none">
            <a:spAutoFit/>
          </a:bodyPr>
          <a:lstStyle/>
          <a:p>
            <a:pPr>
              <a:defRPr/>
            </a:pPr>
            <a:r>
              <a:rPr lang="kk-KZ" sz="6000" dirty="0">
                <a:solidFill>
                  <a:srgbClr val="FFFF00"/>
                </a:solidFill>
                <a:latin typeface="Times New Roman" pitchFamily="18" charset="0"/>
                <a:cs typeface="Times New Roman" pitchFamily="18" charset="0"/>
              </a:rPr>
              <a:t>Арпаны  алдын ала ақтау</a:t>
            </a:r>
            <a:r>
              <a:rPr lang="kk-KZ" sz="6000" dirty="0">
                <a:solidFill>
                  <a:schemeClr val="tx2">
                    <a:lumMod val="50000"/>
                  </a:schemeClr>
                </a:solidFill>
                <a:latin typeface="Times New Roman" pitchFamily="18" charset="0"/>
                <a:cs typeface="Times New Roman" pitchFamily="18" charset="0"/>
              </a:rPr>
              <a:t>.</a:t>
            </a:r>
            <a:endParaRPr lang="ru-RU" sz="6000" dirty="0">
              <a:solidFill>
                <a:schemeClr val="tx2">
                  <a:lumMod val="50000"/>
                </a:schemeClr>
              </a:solidFill>
            </a:endParaRPr>
          </a:p>
        </p:txBody>
      </p:sp>
      <p:sp>
        <p:nvSpPr>
          <p:cNvPr id="18437" name="Прямоугольник 5"/>
          <p:cNvSpPr>
            <a:spLocks noChangeArrowheads="1"/>
          </p:cNvSpPr>
          <p:nvPr/>
        </p:nvSpPr>
        <p:spPr bwMode="auto">
          <a:xfrm>
            <a:off x="428625" y="1500188"/>
            <a:ext cx="8572500" cy="4400550"/>
          </a:xfrm>
          <a:prstGeom prst="rect">
            <a:avLst/>
          </a:prstGeom>
          <a:noFill/>
          <a:ln w="9525">
            <a:noFill/>
            <a:miter lim="800000"/>
            <a:headEnd/>
            <a:tailEnd/>
          </a:ln>
        </p:spPr>
        <p:txBody>
          <a:bodyPr>
            <a:spAutoFit/>
          </a:bodyPr>
          <a:lstStyle/>
          <a:p>
            <a:pPr>
              <a:buFont typeface="Wingdings" pitchFamily="2" charset="2"/>
              <a:buChar char="Ø"/>
            </a:pPr>
            <a:r>
              <a:rPr lang="kk-KZ" sz="2000">
                <a:solidFill>
                  <a:srgbClr val="00B0F0"/>
                </a:solidFill>
                <a:latin typeface="Times New Roman" pitchFamily="18" charset="0"/>
                <a:cs typeface="Times New Roman" pitchFamily="18" charset="0"/>
              </a:rPr>
              <a:t>Дәнді алдын ала ақтауға обойкалы немесе А1-ЗШН-3 машиналары қолданады. Обойкалық машинаның құндылығы –оның жоғары өнімділігі мен энергияны аз жұмсауы, бірақ ұсақталған дән шығымының көп болуы тиімділігін төмендетеді,ал ЗШН-З машинасын қолдануда –ұсақталған дән аз шыққанымен,электр энергиясын көп жұмсайды;тасты дискалары мен електі шеңберлері істен тез шығады. Сондықтан алдын ала ақтау үшін бұл екі машинаны алмастырып қолданған тиімді. Обойкалық  машиналарды барлық жүйелерде қолдану,әсіресе 3-4, жүйелерде шағылған дәннің мөлшерін көбейтеді. Сондықтан, соңғы жүйелерде А1-ЗШН машинасын қолданған тиімдірек болады. Ақталған арпаны (пенсак) құрамында сынған дәннің мөлшері 50%-тен аспауы керек. А1 – ЗШН-3 машинасын қолдану ақталмаған,сынған дән мөлшерін азайтады және ақтау жүйелерінің санын қысқартады. Гүлді қабықтарды,ақтау машиналарынан кейін,желді сорғыш қолданып бөліп алады</a:t>
            </a:r>
            <a:endParaRPr lang="ru-RU" sz="2000">
              <a:solidFill>
                <a:srgbClr val="00B0F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19459" name="Picture 4"/>
          <p:cNvPicPr>
            <a:picLocks noGrp="1" noChangeAspect="1" noChangeArrowheads="1"/>
          </p:cNvPicPr>
          <p:nvPr>
            <p:ph idx="1"/>
          </p:nvPr>
        </p:nvPicPr>
        <p:blipFill>
          <a:blip r:embed="rId2" cstate="print"/>
          <a:srcRect/>
          <a:stretch>
            <a:fillRect/>
          </a:stretch>
        </p:blipFill>
        <p:spPr>
          <a:xfrm>
            <a:off x="357188" y="0"/>
            <a:ext cx="8786812" cy="6858000"/>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357188"/>
            <a:ext cx="7772400" cy="571500"/>
          </a:xfrm>
        </p:spPr>
        <p:txBody>
          <a:bodyPr>
            <a:normAutofit fontScale="90000"/>
          </a:bodyPr>
          <a:lstStyle/>
          <a:p>
            <a:pPr algn="ctr" eaLnBrk="1" fontAlgn="auto" hangingPunct="1">
              <a:spcAft>
                <a:spcPts val="0"/>
              </a:spcAft>
              <a:defRPr/>
            </a:pPr>
            <a:r>
              <a:rPr lang="kk-KZ" dirty="0" smtClean="0">
                <a:solidFill>
                  <a:schemeClr val="tx2">
                    <a:satMod val="200000"/>
                  </a:schemeClr>
                </a:solidFill>
                <a:latin typeface="Times New Roman" pitchFamily="18" charset="0"/>
                <a:cs typeface="Times New Roman" pitchFamily="18" charset="0"/>
              </a:rPr>
              <a:t>Перловка жармасын өндіру</a:t>
            </a:r>
            <a:endParaRPr lang="ru-RU" dirty="0">
              <a:solidFill>
                <a:schemeClr val="tx2">
                  <a:satMod val="200000"/>
                </a:schemeClr>
              </a:solidFill>
              <a:latin typeface="Times New Roman" pitchFamily="18" charset="0"/>
              <a:cs typeface="Times New Roman" pitchFamily="18" charset="0"/>
            </a:endParaRPr>
          </a:p>
        </p:txBody>
      </p:sp>
      <p:sp>
        <p:nvSpPr>
          <p:cNvPr id="20483" name="Содержимое 2"/>
          <p:cNvSpPr>
            <a:spLocks noGrp="1"/>
          </p:cNvSpPr>
          <p:nvPr>
            <p:ph idx="1"/>
          </p:nvPr>
        </p:nvSpPr>
        <p:spPr>
          <a:xfrm>
            <a:off x="428625" y="1000125"/>
            <a:ext cx="8501063" cy="5715000"/>
          </a:xfrm>
        </p:spPr>
        <p:txBody>
          <a:bodyPr/>
          <a:lstStyle/>
          <a:p>
            <a:pPr eaLnBrk="1" hangingPunct="1">
              <a:buFont typeface="Wingdings" pitchFamily="2" charset="2"/>
              <a:buChar char="ü"/>
            </a:pPr>
            <a:r>
              <a:rPr lang="kk-KZ" sz="2000" smtClean="0">
                <a:latin typeface="Times New Roman" pitchFamily="18" charset="0"/>
                <a:cs typeface="Times New Roman" pitchFamily="18" charset="0"/>
              </a:rPr>
              <a:t>Перловка жармасын  қауыздалған  арпаны бірнеше рет ақтаудың және жылтыратудың нәтижесінде алады. Егер алдын ала қауыздауда майдаланған арпа аз алынса,немесе ірі нөмірлі жарма алу міндеті тұрмаса,онда қауыздалған арпаны ұсақтайды. Қауыздалған арпаны ұсақтау алдында екі фракцияға бөледі. Ол үшін 4,2 және 1 електерді қолданады. 1електен ұнтақты бөліп алады,ал 4,2 електен алынған сырғымаларды,білікті станокта ұсақтайды. Ұсақталған өнімдерді елеуіште сорттайды:4,2мм електен алынған сырғымалар қайтадан ұсақтауға жіберіледі,ал №1електен өткен ұнтақты тексеруге жібереді:ірі және майда фракцияларды әр түрлі режимдерді қолданып ажарлайды және жылтыратады. Үшінші қырғылау жүйесінен алынған жарманың барлығын елеуіште немесе жарма бөлгіште фракциялайды. Жарманы 2 нөмерге бөлуге болады:1- бөлікке 1және2 нөмірлі жармаларды,ал  екіншіге 3-4 нөмірлі жармаларды қосады. Перловка жармасын өндіруде қырғыланған өнімді бірнеше рет дәнді ақтайды және жылтыратады,ұнтақ шығымы көп болады:жарманың шығымы 40%және 53% дейін жетеді. Ұнтақ 2,5мм және №1 електерді қолданып елеуіште тексереді. Ұнтаққа ядро мөлшері 5%,ал қауызда 1,5% аспауы керек.</a:t>
            </a:r>
            <a:endParaRPr lang="ru-RU" sz="20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21507" name="Picture 5"/>
          <p:cNvPicPr>
            <a:picLocks noGrp="1" noChangeAspect="1" noChangeArrowheads="1"/>
          </p:cNvPicPr>
          <p:nvPr>
            <p:ph idx="1"/>
          </p:nvPr>
        </p:nvPicPr>
        <p:blipFill>
          <a:blip r:embed="rId2" cstate="print"/>
          <a:srcRect/>
          <a:stretch>
            <a:fillRect/>
          </a:stretch>
        </p:blipFill>
        <p:spPr>
          <a:xfrm>
            <a:off x="357188" y="0"/>
            <a:ext cx="8786812" cy="6858000"/>
          </a:xfr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14313"/>
            <a:ext cx="7772400" cy="928687"/>
          </a:xfrm>
        </p:spPr>
        <p:txBody>
          <a:bodyPr>
            <a:normAutofit fontScale="90000"/>
          </a:bodyPr>
          <a:lstStyle/>
          <a:p>
            <a:pPr algn="ctr" eaLnBrk="1" fontAlgn="auto" hangingPunct="1">
              <a:spcAft>
                <a:spcPts val="0"/>
              </a:spcAft>
              <a:defRPr/>
            </a:pPr>
            <a:r>
              <a:rPr lang="kk-KZ" sz="2800" dirty="0" smtClean="0">
                <a:solidFill>
                  <a:schemeClr val="tx2">
                    <a:satMod val="200000"/>
                  </a:schemeClr>
                </a:solidFill>
                <a:latin typeface="Times New Roman" pitchFamily="18" charset="0"/>
                <a:cs typeface="Times New Roman" pitchFamily="18" charset="0"/>
              </a:rPr>
              <a:t>Арпаның және одан алынған өнімдердің  химиялық құрамы,% есебімен</a:t>
            </a:r>
            <a:endParaRPr lang="ru-RU" sz="2800" dirty="0">
              <a:solidFill>
                <a:schemeClr val="tx2">
                  <a:satMod val="200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571500" y="1357313"/>
          <a:ext cx="8358250" cy="5286407"/>
        </p:xfrm>
        <a:graphic>
          <a:graphicData uri="http://schemas.openxmlformats.org/drawingml/2006/table">
            <a:tbl>
              <a:tblPr firstRow="1" bandRow="1">
                <a:tableStyleId>{D27102A9-8310-4765-A935-A1911B00CA55}</a:tableStyleId>
              </a:tblPr>
              <a:tblGrid>
                <a:gridCol w="2857522"/>
                <a:gridCol w="1357322"/>
                <a:gridCol w="1428760"/>
                <a:gridCol w="1428760"/>
                <a:gridCol w="1285886"/>
              </a:tblGrid>
              <a:tr h="755201">
                <a:tc>
                  <a:txBody>
                    <a:bodyPr/>
                    <a:lstStyle/>
                    <a:p>
                      <a:pPr algn="ctr"/>
                      <a:r>
                        <a:rPr lang="kk-KZ" sz="2000" dirty="0" smtClean="0"/>
                        <a:t>Заттар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Нәруыз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Крахмал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Клетчатка</a:t>
                      </a:r>
                      <a:r>
                        <a:rPr lang="kk-KZ" sz="2000" baseline="0" dirty="0" smtClean="0"/>
                        <a:t> %</a:t>
                      </a:r>
                      <a:endParaRPr lang="ru-RU" sz="2000" dirty="0">
                        <a:solidFill>
                          <a:schemeClr val="bg1"/>
                        </a:solidFill>
                        <a:latin typeface="Times New Roman" pitchFamily="18" charset="0"/>
                        <a:cs typeface="Times New Roman" pitchFamily="18" charset="0"/>
                      </a:endParaRPr>
                    </a:p>
                  </a:txBody>
                  <a:tcPr/>
                </a:tc>
                <a:tc>
                  <a:txBody>
                    <a:bodyPr/>
                    <a:lstStyle/>
                    <a:p>
                      <a:pPr algn="ctr"/>
                      <a:r>
                        <a:rPr lang="ru-RU" sz="2000" dirty="0" err="1" smtClean="0"/>
                        <a:t>Күлділігі </a:t>
                      </a:r>
                      <a:r>
                        <a:rPr lang="ru-RU" sz="2000" dirty="0" smtClean="0"/>
                        <a:t>%</a:t>
                      </a:r>
                      <a:endParaRPr lang="ru-RU" sz="2000" dirty="0">
                        <a:solidFill>
                          <a:schemeClr val="bg1"/>
                        </a:solidFill>
                        <a:latin typeface="Times New Roman" pitchFamily="18" charset="0"/>
                        <a:cs typeface="Times New Roman" pitchFamily="18" charset="0"/>
                      </a:endParaRPr>
                    </a:p>
                  </a:txBody>
                  <a:tcPr/>
                </a:tc>
              </a:tr>
              <a:tr h="755201">
                <a:tc>
                  <a:txBody>
                    <a:bodyPr/>
                    <a:lstStyle/>
                    <a:p>
                      <a:pPr algn="ctr"/>
                      <a:r>
                        <a:rPr lang="kk-KZ" sz="2000" dirty="0" smtClean="0"/>
                        <a:t>Арпа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8,8-14,5</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51,0-63,7</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4,3-8,7</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2,25-3,30</a:t>
                      </a:r>
                      <a:endParaRPr lang="ru-RU" sz="2000" dirty="0">
                        <a:solidFill>
                          <a:schemeClr val="bg1"/>
                        </a:solidFill>
                        <a:latin typeface="Times New Roman" pitchFamily="18" charset="0"/>
                        <a:cs typeface="Times New Roman" pitchFamily="18" charset="0"/>
                      </a:endParaRPr>
                    </a:p>
                  </a:txBody>
                  <a:tcPr/>
                </a:tc>
              </a:tr>
              <a:tr h="755201">
                <a:tc>
                  <a:txBody>
                    <a:bodyPr/>
                    <a:lstStyle/>
                    <a:p>
                      <a:pPr algn="ctr"/>
                      <a:r>
                        <a:rPr lang="kk-KZ" sz="2000" dirty="0" smtClean="0"/>
                        <a:t>Ақталған дән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9,5-15,0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73,8</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1,8-2,2</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1,90-1,60</a:t>
                      </a:r>
                      <a:endParaRPr lang="ru-RU" sz="2000" dirty="0">
                        <a:solidFill>
                          <a:schemeClr val="bg1"/>
                        </a:solidFill>
                        <a:latin typeface="Times New Roman" pitchFamily="18" charset="0"/>
                        <a:cs typeface="Times New Roman" pitchFamily="18" charset="0"/>
                      </a:endParaRPr>
                    </a:p>
                  </a:txBody>
                  <a:tcPr/>
                </a:tc>
              </a:tr>
              <a:tr h="755201">
                <a:tc>
                  <a:txBody>
                    <a:bodyPr/>
                    <a:lstStyle/>
                    <a:p>
                      <a:pPr algn="ctr"/>
                      <a:r>
                        <a:rPr lang="kk-KZ" sz="2000" dirty="0" smtClean="0"/>
                        <a:t>Перловкалық жарма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7,1-11,3</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74,2-83,2</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1,2-1,7</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0,8-1,10</a:t>
                      </a:r>
                      <a:endParaRPr lang="ru-RU" sz="2000" dirty="0">
                        <a:solidFill>
                          <a:schemeClr val="bg1"/>
                        </a:solidFill>
                        <a:latin typeface="Times New Roman" pitchFamily="18" charset="0"/>
                        <a:cs typeface="Times New Roman" pitchFamily="18" charset="0"/>
                      </a:endParaRPr>
                    </a:p>
                  </a:txBody>
                  <a:tcPr/>
                </a:tc>
              </a:tr>
              <a:tr h="755201">
                <a:tc>
                  <a:txBody>
                    <a:bodyPr/>
                    <a:lstStyle/>
                    <a:p>
                      <a:pPr algn="ctr"/>
                      <a:r>
                        <a:rPr lang="kk-KZ" sz="2000" dirty="0" smtClean="0"/>
                        <a:t>Ячнелі жарма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7,5-12,1</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75,8</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1,4-1,8</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1,20-1,60</a:t>
                      </a:r>
                      <a:endParaRPr lang="ru-RU" sz="2000" dirty="0">
                        <a:solidFill>
                          <a:schemeClr val="bg1"/>
                        </a:solidFill>
                        <a:latin typeface="Times New Roman" pitchFamily="18" charset="0"/>
                        <a:cs typeface="Times New Roman" pitchFamily="18" charset="0"/>
                      </a:endParaRPr>
                    </a:p>
                  </a:txBody>
                  <a:tcPr/>
                </a:tc>
              </a:tr>
              <a:tr h="755201">
                <a:tc>
                  <a:txBody>
                    <a:bodyPr/>
                    <a:lstStyle/>
                    <a:p>
                      <a:pPr algn="ctr"/>
                      <a:r>
                        <a:rPr lang="kk-KZ" sz="2000" dirty="0" smtClean="0"/>
                        <a:t>Ұнтақ</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11,0-13,0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60,0-65,0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3,5-4,0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2,60-3,30</a:t>
                      </a:r>
                      <a:endParaRPr lang="ru-RU" sz="2000" dirty="0">
                        <a:solidFill>
                          <a:schemeClr val="bg1"/>
                        </a:solidFill>
                        <a:latin typeface="Times New Roman" pitchFamily="18" charset="0"/>
                        <a:cs typeface="Times New Roman" pitchFamily="18" charset="0"/>
                      </a:endParaRPr>
                    </a:p>
                  </a:txBody>
                  <a:tcPr/>
                </a:tc>
              </a:tr>
              <a:tr h="755201">
                <a:tc>
                  <a:txBody>
                    <a:bodyPr/>
                    <a:lstStyle/>
                    <a:p>
                      <a:pPr algn="ctr"/>
                      <a:r>
                        <a:rPr lang="kk-KZ" sz="2000" dirty="0" smtClean="0"/>
                        <a:t>Қауыз </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5,0-7,0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12,0-15,0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27,0-31,0</a:t>
                      </a:r>
                      <a:endParaRPr lang="ru-RU" sz="2000" dirty="0">
                        <a:solidFill>
                          <a:schemeClr val="bg1"/>
                        </a:solidFill>
                        <a:latin typeface="Times New Roman" pitchFamily="18" charset="0"/>
                        <a:cs typeface="Times New Roman" pitchFamily="18" charset="0"/>
                      </a:endParaRPr>
                    </a:p>
                  </a:txBody>
                  <a:tcPr/>
                </a:tc>
                <a:tc>
                  <a:txBody>
                    <a:bodyPr/>
                    <a:lstStyle/>
                    <a:p>
                      <a:pPr algn="ctr"/>
                      <a:r>
                        <a:rPr lang="kk-KZ" sz="2000" dirty="0" smtClean="0"/>
                        <a:t>7,80-8,90</a:t>
                      </a:r>
                      <a:endParaRPr lang="ru-RU" sz="2000" dirty="0">
                        <a:solidFill>
                          <a:schemeClr val="bg1"/>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23555" name="Picture 6"/>
          <p:cNvPicPr>
            <a:picLocks noGrp="1" noChangeAspect="1" noChangeArrowheads="1"/>
          </p:cNvPicPr>
          <p:nvPr>
            <p:ph idx="1"/>
          </p:nvPr>
        </p:nvPicPr>
        <p:blipFill>
          <a:blip r:embed="rId2" cstate="print"/>
          <a:srcRect/>
          <a:stretch>
            <a:fillRect/>
          </a:stretch>
        </p:blipFill>
        <p:spPr>
          <a:xfrm>
            <a:off x="357188" y="0"/>
            <a:ext cx="8786812" cy="6858000"/>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428625"/>
            <a:ext cx="7772400" cy="5927725"/>
          </a:xfrm>
        </p:spPr>
        <p:txBody>
          <a:bodyPr>
            <a:normAutofit/>
          </a:bodyPr>
          <a:lstStyle/>
          <a:p>
            <a:pPr marL="411480" eaLnBrk="1" fontAlgn="auto" hangingPunct="1">
              <a:spcAft>
                <a:spcPts val="0"/>
              </a:spcAft>
              <a:buFont typeface="Wingdings" pitchFamily="2" charset="2"/>
              <a:buChar char="q"/>
              <a:defRPr/>
            </a:pPr>
            <a:r>
              <a:rPr lang="kk-KZ" sz="2400" b="1" i="1" dirty="0" smtClean="0">
                <a:solidFill>
                  <a:schemeClr val="accent4"/>
                </a:solidFill>
                <a:latin typeface="Times New Roman" pitchFamily="18" charset="0"/>
                <a:cs typeface="Times New Roman" pitchFamily="18" charset="0"/>
              </a:rPr>
              <a:t>Ячнелі жарманы өндіру</a:t>
            </a:r>
            <a:r>
              <a:rPr lang="kk-KZ" sz="1800" dirty="0" smtClean="0">
                <a:latin typeface="Times New Roman" pitchFamily="18" charset="0"/>
                <a:cs typeface="Times New Roman" pitchFamily="18" charset="0"/>
              </a:rPr>
              <a:t>. </a:t>
            </a:r>
            <a:r>
              <a:rPr lang="kk-KZ" sz="2000" dirty="0" smtClean="0">
                <a:latin typeface="Times New Roman" pitchFamily="18" charset="0"/>
                <a:cs typeface="Times New Roman" pitchFamily="18" charset="0"/>
              </a:rPr>
              <a:t>Ячнелі жарма перловкаға қарағанда уақтау, онша ақталмаған болады. Қауыздалған арпадан жарма өндіру үшін,оны 4рет білікті станокта майдалап елеуіште сорттап бөледі. Ұнтақтау жүйелерінен майдаланған дән 2 бөлек алынады,1-ірілігі бойынша жарманың бірінші және екінші нөмірге,ал 2-екінші және үшінші нөмірге сәйкес келеді. Әр бөлшектің ЗШН машинасында 1рет ақтайды. Ірі сырғыма өнімдерін келесі ұнтақтау жүйесіне жібереді. Ақталмаған жарманы елеуіште немесе жарма бөлгіште 3нөмірге бөледі.</a:t>
            </a:r>
          </a:p>
          <a:p>
            <a:pPr marL="411480" eaLnBrk="1" fontAlgn="auto" hangingPunct="1">
              <a:spcAft>
                <a:spcPts val="0"/>
              </a:spcAft>
              <a:buFont typeface="Wingdings" pitchFamily="2" charset="2"/>
              <a:buChar char="q"/>
              <a:defRPr/>
            </a:pPr>
            <a:r>
              <a:rPr lang="kk-KZ" sz="2400" b="1" i="1" dirty="0" smtClean="0">
                <a:solidFill>
                  <a:schemeClr val="accent4"/>
                </a:solidFill>
                <a:latin typeface="Times New Roman" pitchFamily="18" charset="0"/>
                <a:cs typeface="Times New Roman" pitchFamily="18" charset="0"/>
              </a:rPr>
              <a:t>Даяр өнімдердің шығымы және сапасы: </a:t>
            </a:r>
            <a:r>
              <a:rPr lang="kk-KZ" sz="2000" dirty="0" smtClean="0">
                <a:latin typeface="Times New Roman" pitchFamily="18" charset="0"/>
                <a:cs typeface="Times New Roman" pitchFamily="18" charset="0"/>
              </a:rPr>
              <a:t>Арпадан алынған өнімдердің химиялық құрамы дайындау,қырғылау ақтау және жылтырату тәсілдеріне байланысты болады. Арпа ұнтағының құрамында көптеген құнды,жұғымды заттар бар. Сондықтан жақсы жемге жатады. Перловка жармасын өндіруде аздаған тағамдық ұн алуға да болады. Арпа қауызының құрамында гүлді қабықтардан басқа көптеген алирон қабығы болады. Сондықтан оның жоғары сапалы жемдік құны бар,оны құрама жем шығаруға пайдаланады</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214282" y="285728"/>
            <a:ext cx="8715436" cy="6357982"/>
          </a:xfrm>
          <a:prstGeom prst="rect">
            <a:avLst/>
          </a:prstGeom>
          <a:ln>
            <a:noFill/>
          </a:ln>
          <a:effectLst>
            <a:softEdge rad="1125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25603" name="Picture 4"/>
          <p:cNvPicPr>
            <a:picLocks noGrp="1" noChangeAspect="1" noChangeArrowheads="1"/>
          </p:cNvPicPr>
          <p:nvPr>
            <p:ph idx="1"/>
          </p:nvPr>
        </p:nvPicPr>
        <p:blipFill>
          <a:blip r:embed="rId2" cstate="print"/>
          <a:srcRect/>
          <a:stretch>
            <a:fillRect/>
          </a:stretch>
        </p:blipFill>
        <p:spPr>
          <a:xfrm>
            <a:off x="357188" y="0"/>
            <a:ext cx="8786812" cy="6858000"/>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42875"/>
            <a:ext cx="7772400" cy="357188"/>
          </a:xfrm>
        </p:spPr>
        <p:txBody>
          <a:bodyPr>
            <a:normAutofit fontScale="90000"/>
          </a:bodyPr>
          <a:lstStyle/>
          <a:p>
            <a:pPr algn="ctr" eaLnBrk="1" fontAlgn="auto" hangingPunct="1">
              <a:spcAft>
                <a:spcPts val="0"/>
              </a:spcAft>
              <a:defRPr/>
            </a:pPr>
            <a:r>
              <a:rPr lang="kk-KZ" sz="1800" dirty="0" smtClean="0">
                <a:solidFill>
                  <a:schemeClr val="tx2">
                    <a:satMod val="200000"/>
                  </a:schemeClr>
                </a:solidFill>
                <a:latin typeface="Times New Roman" pitchFamily="18" charset="0"/>
                <a:cs typeface="Times New Roman" pitchFamily="18" charset="0"/>
              </a:rPr>
              <a:t>АРПАДАН  АЛЫНАТЫН    ӨНІМДЕРДІҢ     ШЫҒЫМЫ, %ЕСЕБІМЕН</a:t>
            </a:r>
            <a:endParaRPr lang="ru-RU" sz="1800" dirty="0">
              <a:solidFill>
                <a:schemeClr val="tx2">
                  <a:satMod val="200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500063" y="571500"/>
          <a:ext cx="8643966" cy="6143668"/>
        </p:xfrm>
        <a:graphic>
          <a:graphicData uri="http://schemas.openxmlformats.org/drawingml/2006/table">
            <a:tbl>
              <a:tblPr firstRow="1" bandRow="1">
                <a:tableStyleId>{D27102A9-8310-4765-A935-A1911B00CA55}</a:tableStyleId>
              </a:tblPr>
              <a:tblGrid>
                <a:gridCol w="1440661"/>
                <a:gridCol w="1440661"/>
                <a:gridCol w="1440661"/>
                <a:gridCol w="1440661"/>
                <a:gridCol w="1440661"/>
                <a:gridCol w="1440661"/>
              </a:tblGrid>
              <a:tr h="390074">
                <a:tc rowSpan="2">
                  <a:txBody>
                    <a:bodyPr/>
                    <a:lstStyle/>
                    <a:p>
                      <a:pPr algn="ctr"/>
                      <a:r>
                        <a:rPr lang="kk-KZ" sz="1800" dirty="0" smtClean="0"/>
                        <a:t>ӨНІМДЕР</a:t>
                      </a:r>
                      <a:endParaRPr lang="ru-RU" sz="1800" dirty="0">
                        <a:latin typeface="Times New Roman" pitchFamily="18" charset="0"/>
                        <a:cs typeface="Times New Roman" pitchFamily="18" charset="0"/>
                      </a:endParaRPr>
                    </a:p>
                  </a:txBody>
                  <a:tcPr/>
                </a:tc>
                <a:tc gridSpan="2">
                  <a:txBody>
                    <a:bodyPr/>
                    <a:lstStyle/>
                    <a:p>
                      <a:pPr algn="ctr"/>
                      <a:r>
                        <a:rPr lang="kk-KZ" sz="1800" dirty="0" smtClean="0"/>
                        <a:t>Жарманың шығымы,%</a:t>
                      </a:r>
                      <a:endParaRPr lang="ru-RU" sz="1800" dirty="0">
                        <a:latin typeface="Times New Roman" pitchFamily="18" charset="0"/>
                        <a:cs typeface="Times New Roman" pitchFamily="18" charset="0"/>
                      </a:endParaRPr>
                    </a:p>
                  </a:txBody>
                  <a:tcPr/>
                </a:tc>
                <a:tc hMerge="1">
                  <a:txBody>
                    <a:bodyPr/>
                    <a:lstStyle/>
                    <a:p>
                      <a:endParaRPr lang="ru-RU" dirty="0"/>
                    </a:p>
                  </a:txBody>
                  <a:tcPr/>
                </a:tc>
                <a:tc rowSpan="2">
                  <a:txBody>
                    <a:bodyPr/>
                    <a:lstStyle/>
                    <a:p>
                      <a:pPr algn="ctr"/>
                      <a:r>
                        <a:rPr lang="kk-KZ" sz="1800" dirty="0" smtClean="0"/>
                        <a:t>өнімдер</a:t>
                      </a:r>
                      <a:endParaRPr lang="ru-RU" sz="1800" dirty="0">
                        <a:latin typeface="Times New Roman" pitchFamily="18" charset="0"/>
                        <a:cs typeface="Times New Roman" pitchFamily="18" charset="0"/>
                      </a:endParaRPr>
                    </a:p>
                  </a:txBody>
                  <a:tcPr/>
                </a:tc>
                <a:tc gridSpan="2">
                  <a:txBody>
                    <a:bodyPr/>
                    <a:lstStyle/>
                    <a:p>
                      <a:pPr algn="ctr"/>
                      <a:r>
                        <a:rPr lang="kk-KZ" sz="1800" dirty="0" smtClean="0"/>
                        <a:t>Жарма шығымы %</a:t>
                      </a:r>
                      <a:endParaRPr lang="ru-RU" sz="1800" dirty="0">
                        <a:latin typeface="Times New Roman" pitchFamily="18" charset="0"/>
                        <a:cs typeface="Times New Roman" pitchFamily="18" charset="0"/>
                      </a:endParaRPr>
                    </a:p>
                  </a:txBody>
                  <a:tcPr/>
                </a:tc>
                <a:tc hMerge="1">
                  <a:txBody>
                    <a:bodyPr/>
                    <a:lstStyle/>
                    <a:p>
                      <a:endParaRPr lang="ru-RU" dirty="0"/>
                    </a:p>
                  </a:txBody>
                  <a:tcPr/>
                </a:tc>
              </a:tr>
              <a:tr h="390074">
                <a:tc vMerge="1">
                  <a:txBody>
                    <a:bodyPr/>
                    <a:lstStyle/>
                    <a:p>
                      <a:endParaRPr lang="ru-RU" dirty="0"/>
                    </a:p>
                  </a:txBody>
                  <a:tcPr/>
                </a:tc>
                <a:tc>
                  <a:txBody>
                    <a:bodyPr/>
                    <a:lstStyle/>
                    <a:p>
                      <a:pPr algn="ctr"/>
                      <a:r>
                        <a:rPr lang="kk-KZ" sz="1800" dirty="0" smtClean="0"/>
                        <a:t>перловка</a:t>
                      </a:r>
                      <a:endParaRPr lang="ru-RU" sz="1800" dirty="0">
                        <a:latin typeface="Times New Roman" pitchFamily="18" charset="0"/>
                        <a:cs typeface="Times New Roman" pitchFamily="18" charset="0"/>
                      </a:endParaRPr>
                    </a:p>
                  </a:txBody>
                  <a:tcPr/>
                </a:tc>
                <a:tc>
                  <a:txBody>
                    <a:bodyPr/>
                    <a:lstStyle/>
                    <a:p>
                      <a:pPr algn="ctr"/>
                      <a:r>
                        <a:rPr lang="kk-KZ" sz="1800" dirty="0" smtClean="0"/>
                        <a:t>ячнелі</a:t>
                      </a:r>
                      <a:endParaRPr lang="ru-RU" sz="1800" dirty="0">
                        <a:latin typeface="Times New Roman" pitchFamily="18" charset="0"/>
                        <a:cs typeface="Times New Roman" pitchFamily="18" charset="0"/>
                      </a:endParaRPr>
                    </a:p>
                  </a:txBody>
                  <a:tcPr/>
                </a:tc>
                <a:tc vMerge="1">
                  <a:txBody>
                    <a:bodyPr/>
                    <a:lstStyle/>
                    <a:p>
                      <a:endParaRPr lang="ru-RU" sz="1600" dirty="0">
                        <a:latin typeface="Times New Roman" pitchFamily="18" charset="0"/>
                        <a:cs typeface="Times New Roman" pitchFamily="18" charset="0"/>
                      </a:endParaRPr>
                    </a:p>
                  </a:txBody>
                  <a:tcPr/>
                </a:tc>
                <a:tc>
                  <a:txBody>
                    <a:bodyPr/>
                    <a:lstStyle/>
                    <a:p>
                      <a:pPr algn="ctr"/>
                      <a:r>
                        <a:rPr lang="kk-KZ" sz="1800" dirty="0" smtClean="0"/>
                        <a:t>перловка</a:t>
                      </a:r>
                      <a:endParaRPr lang="ru-RU" sz="1800" dirty="0">
                        <a:latin typeface="Times New Roman" pitchFamily="18" charset="0"/>
                        <a:cs typeface="Times New Roman" pitchFamily="18" charset="0"/>
                      </a:endParaRPr>
                    </a:p>
                  </a:txBody>
                  <a:tcPr/>
                </a:tc>
                <a:tc>
                  <a:txBody>
                    <a:bodyPr/>
                    <a:lstStyle/>
                    <a:p>
                      <a:pPr algn="ctr"/>
                      <a:r>
                        <a:rPr lang="kk-KZ" sz="1800" dirty="0" smtClean="0"/>
                        <a:t>ячнелі</a:t>
                      </a:r>
                      <a:endParaRPr lang="ru-RU" sz="1800" dirty="0">
                        <a:latin typeface="Times New Roman" pitchFamily="18" charset="0"/>
                        <a:cs typeface="Times New Roman" pitchFamily="18" charset="0"/>
                      </a:endParaRPr>
                    </a:p>
                  </a:txBody>
                  <a:tcPr/>
                </a:tc>
              </a:tr>
              <a:tr h="682630">
                <a:tc>
                  <a:txBody>
                    <a:bodyPr/>
                    <a:lstStyle/>
                    <a:p>
                      <a:pPr algn="ctr"/>
                      <a:r>
                        <a:rPr lang="kk-KZ" sz="1800" dirty="0" smtClean="0"/>
                        <a:t>Перловка</a:t>
                      </a:r>
                      <a:r>
                        <a:rPr lang="kk-KZ" sz="1800" baseline="0" dirty="0" smtClean="0"/>
                        <a:t> жармасы</a:t>
                      </a: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r>
                        <a:rPr lang="kk-KZ" sz="1800" dirty="0" smtClean="0"/>
                        <a:t>Жемдік ұнтақ</a:t>
                      </a:r>
                      <a:endParaRPr lang="ru-RU" sz="1800" dirty="0">
                        <a:latin typeface="Times New Roman" pitchFamily="18" charset="0"/>
                        <a:cs typeface="Times New Roman" pitchFamily="18" charset="0"/>
                      </a:endParaRPr>
                    </a:p>
                  </a:txBody>
                  <a:tcPr/>
                </a:tc>
                <a:tc>
                  <a:txBody>
                    <a:bodyPr/>
                    <a:lstStyle/>
                    <a:p>
                      <a:pPr algn="ctr"/>
                      <a:r>
                        <a:rPr lang="kk-KZ" sz="1800" dirty="0" smtClean="0"/>
                        <a:t>40,0</a:t>
                      </a:r>
                      <a:endParaRPr lang="ru-RU" sz="1800" dirty="0">
                        <a:latin typeface="Times New Roman" pitchFamily="18" charset="0"/>
                        <a:cs typeface="Times New Roman" pitchFamily="18" charset="0"/>
                      </a:endParaRPr>
                    </a:p>
                  </a:txBody>
                  <a:tcPr/>
                </a:tc>
                <a:tc>
                  <a:txBody>
                    <a:bodyPr/>
                    <a:lstStyle/>
                    <a:p>
                      <a:pPr algn="ctr"/>
                      <a:r>
                        <a:rPr lang="kk-KZ" sz="1800" dirty="0" smtClean="0"/>
                        <a:t>19,3</a:t>
                      </a:r>
                      <a:endParaRPr lang="ru-RU" sz="1800" dirty="0">
                        <a:latin typeface="Times New Roman" pitchFamily="18" charset="0"/>
                        <a:cs typeface="Times New Roman" pitchFamily="18" charset="0"/>
                      </a:endParaRPr>
                    </a:p>
                  </a:txBody>
                  <a:tcPr/>
                </a:tc>
              </a:tr>
              <a:tr h="390074">
                <a:tc>
                  <a:txBody>
                    <a:bodyPr/>
                    <a:lstStyle/>
                    <a:p>
                      <a:pPr algn="ctr"/>
                      <a:r>
                        <a:rPr lang="kk-KZ" sz="1800" dirty="0" smtClean="0"/>
                        <a:t>№1-2</a:t>
                      </a:r>
                      <a:endParaRPr lang="ru-RU" sz="1800" dirty="0">
                        <a:latin typeface="Times New Roman" pitchFamily="18" charset="0"/>
                        <a:cs typeface="Times New Roman" pitchFamily="18" charset="0"/>
                      </a:endParaRPr>
                    </a:p>
                  </a:txBody>
                  <a:tcPr/>
                </a:tc>
                <a:tc>
                  <a:txBody>
                    <a:bodyPr/>
                    <a:lstStyle/>
                    <a:p>
                      <a:pPr algn="ctr"/>
                      <a:r>
                        <a:rPr lang="kk-KZ" sz="1800" dirty="0" smtClean="0"/>
                        <a:t>28,0</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kk-KZ" sz="1800" dirty="0" smtClean="0"/>
                        <a:t>Қауыз </a:t>
                      </a:r>
                      <a:endParaRPr lang="ru-RU" sz="1800" dirty="0">
                        <a:latin typeface="Times New Roman" pitchFamily="18" charset="0"/>
                        <a:cs typeface="Times New Roman" pitchFamily="18" charset="0"/>
                      </a:endParaRPr>
                    </a:p>
                  </a:txBody>
                  <a:tcPr/>
                </a:tc>
                <a:tc>
                  <a:txBody>
                    <a:bodyPr/>
                    <a:lstStyle/>
                    <a:p>
                      <a:pPr algn="ctr"/>
                      <a:r>
                        <a:rPr lang="kk-KZ" sz="1800" dirty="0" smtClean="0"/>
                        <a:t>10,0</a:t>
                      </a:r>
                      <a:endParaRPr lang="kk-KZ" sz="1800" dirty="0" smtClean="0">
                        <a:latin typeface="Times New Roman" pitchFamily="18" charset="0"/>
                        <a:cs typeface="Times New Roman" pitchFamily="18" charset="0"/>
                      </a:endParaRPr>
                    </a:p>
                  </a:txBody>
                  <a:tcPr/>
                </a:tc>
                <a:tc>
                  <a:txBody>
                    <a:bodyPr/>
                    <a:lstStyle/>
                    <a:p>
                      <a:pPr algn="ctr"/>
                      <a:r>
                        <a:rPr lang="kk-KZ" sz="1800" dirty="0" smtClean="0"/>
                        <a:t>10,0</a:t>
                      </a:r>
                      <a:endParaRPr lang="ru-RU" sz="1800" dirty="0">
                        <a:latin typeface="Times New Roman" pitchFamily="18" charset="0"/>
                        <a:cs typeface="Times New Roman" pitchFamily="18" charset="0"/>
                      </a:endParaRPr>
                    </a:p>
                  </a:txBody>
                  <a:tcPr/>
                </a:tc>
              </a:tr>
              <a:tr h="390074">
                <a:tc>
                  <a:txBody>
                    <a:bodyPr/>
                    <a:lstStyle/>
                    <a:p>
                      <a:pPr algn="ctr"/>
                      <a:r>
                        <a:rPr lang="kk-KZ" sz="1800" dirty="0" smtClean="0"/>
                        <a:t>№3-4</a:t>
                      </a:r>
                      <a:endParaRPr lang="ru-RU" sz="1800" dirty="0">
                        <a:latin typeface="Times New Roman" pitchFamily="18" charset="0"/>
                        <a:cs typeface="Times New Roman" pitchFamily="18" charset="0"/>
                      </a:endParaRPr>
                    </a:p>
                  </a:txBody>
                  <a:tcPr/>
                </a:tc>
                <a:tc>
                  <a:txBody>
                    <a:bodyPr/>
                    <a:lstStyle/>
                    <a:p>
                      <a:pPr algn="ctr"/>
                      <a:r>
                        <a:rPr lang="kk-KZ" sz="1800" dirty="0" smtClean="0"/>
                        <a:t>10,0</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kk-KZ" sz="1800" dirty="0" smtClean="0"/>
                        <a:t>Уақ арпа </a:t>
                      </a:r>
                      <a:endParaRPr lang="ru-RU" sz="1800" dirty="0">
                        <a:latin typeface="Times New Roman" pitchFamily="18" charset="0"/>
                        <a:cs typeface="Times New Roman" pitchFamily="18" charset="0"/>
                      </a:endParaRPr>
                    </a:p>
                  </a:txBody>
                  <a:tcPr/>
                </a:tc>
                <a:tc>
                  <a:txBody>
                    <a:bodyPr/>
                    <a:lstStyle/>
                    <a:p>
                      <a:pPr algn="ctr"/>
                      <a:r>
                        <a:rPr lang="kk-KZ" sz="1800" dirty="0" smtClean="0"/>
                        <a:t>5,0</a:t>
                      </a:r>
                      <a:endParaRPr lang="ru-RU" sz="1800" dirty="0">
                        <a:latin typeface="Times New Roman" pitchFamily="18" charset="0"/>
                        <a:cs typeface="Times New Roman" pitchFamily="18" charset="0"/>
                      </a:endParaRPr>
                    </a:p>
                  </a:txBody>
                  <a:tcPr/>
                </a:tc>
                <a:tc>
                  <a:txBody>
                    <a:bodyPr/>
                    <a:lstStyle/>
                    <a:p>
                      <a:pPr algn="ctr"/>
                      <a:r>
                        <a:rPr lang="kk-KZ" sz="1800" dirty="0" smtClean="0"/>
                        <a:t>5,0</a:t>
                      </a:r>
                      <a:endParaRPr lang="ru-RU" sz="1800" dirty="0">
                        <a:latin typeface="Times New Roman" pitchFamily="18" charset="0"/>
                        <a:cs typeface="Times New Roman" pitchFamily="18" charset="0"/>
                      </a:endParaRPr>
                    </a:p>
                  </a:txBody>
                  <a:tcPr/>
                </a:tc>
              </a:tr>
              <a:tr h="682630">
                <a:tc>
                  <a:txBody>
                    <a:bodyPr/>
                    <a:lstStyle/>
                    <a:p>
                      <a:pPr algn="ctr"/>
                      <a:r>
                        <a:rPr lang="kk-KZ" sz="1800" dirty="0" smtClean="0"/>
                        <a:t>№5</a:t>
                      </a:r>
                      <a:endParaRPr lang="ru-RU" sz="1800" dirty="0">
                        <a:latin typeface="Times New Roman" pitchFamily="18" charset="0"/>
                        <a:cs typeface="Times New Roman" pitchFamily="18" charset="0"/>
                      </a:endParaRPr>
                    </a:p>
                  </a:txBody>
                  <a:tcPr/>
                </a:tc>
                <a:tc>
                  <a:txBody>
                    <a:bodyPr/>
                    <a:lstStyle/>
                    <a:p>
                      <a:pPr algn="ctr"/>
                      <a:r>
                        <a:rPr lang="kk-KZ" sz="1800" dirty="0" smtClean="0"/>
                        <a:t>2,0</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en-US" sz="1800" dirty="0" smtClean="0"/>
                        <a:t>I</a:t>
                      </a:r>
                      <a:r>
                        <a:rPr lang="kk-KZ" sz="1800" dirty="0" smtClean="0"/>
                        <a:t>,</a:t>
                      </a:r>
                      <a:r>
                        <a:rPr lang="en-US" sz="1800" dirty="0" smtClean="0"/>
                        <a:t> II</a:t>
                      </a:r>
                      <a:r>
                        <a:rPr lang="kk-KZ" sz="1800" dirty="0" smtClean="0"/>
                        <a:t> катег.</a:t>
                      </a:r>
                      <a:r>
                        <a:rPr lang="kk-KZ" sz="1800" baseline="0" dirty="0" smtClean="0"/>
                        <a:t> </a:t>
                      </a:r>
                      <a:r>
                        <a:rPr lang="kk-KZ" sz="1800" dirty="0" smtClean="0"/>
                        <a:t>қалдықтар</a:t>
                      </a:r>
                      <a:endParaRPr lang="ru-RU" sz="1800" dirty="0">
                        <a:latin typeface="Times New Roman" pitchFamily="18" charset="0"/>
                        <a:cs typeface="Times New Roman" pitchFamily="18" charset="0"/>
                      </a:endParaRPr>
                    </a:p>
                  </a:txBody>
                  <a:tcPr/>
                </a:tc>
                <a:tc>
                  <a:txBody>
                    <a:bodyPr/>
                    <a:lstStyle/>
                    <a:p>
                      <a:pPr algn="ctr"/>
                      <a:r>
                        <a:rPr lang="kk-KZ" sz="1800" dirty="0" smtClean="0"/>
                        <a:t>2,3</a:t>
                      </a:r>
                      <a:endParaRPr lang="ru-RU" sz="1800" dirty="0">
                        <a:latin typeface="Times New Roman" pitchFamily="18" charset="0"/>
                        <a:cs typeface="Times New Roman" pitchFamily="18" charset="0"/>
                      </a:endParaRPr>
                    </a:p>
                  </a:txBody>
                  <a:tcPr/>
                </a:tc>
                <a:tc>
                  <a:txBody>
                    <a:bodyPr/>
                    <a:lstStyle/>
                    <a:p>
                      <a:pPr algn="ctr"/>
                      <a:r>
                        <a:rPr lang="kk-KZ" sz="1800" dirty="0" smtClean="0"/>
                        <a:t>2,3</a:t>
                      </a:r>
                      <a:endParaRPr lang="ru-RU" sz="1800" dirty="0">
                        <a:latin typeface="Times New Roman" pitchFamily="18" charset="0"/>
                        <a:cs typeface="Times New Roman" pitchFamily="18" charset="0"/>
                      </a:endParaRPr>
                    </a:p>
                  </a:txBody>
                  <a:tcPr/>
                </a:tc>
              </a:tr>
              <a:tr h="682630">
                <a:tc>
                  <a:txBody>
                    <a:bodyPr/>
                    <a:lstStyle/>
                    <a:p>
                      <a:pPr algn="ctr"/>
                      <a:r>
                        <a:rPr lang="kk-KZ" sz="1800" dirty="0" smtClean="0"/>
                        <a:t>Барлық жарма</a:t>
                      </a:r>
                      <a:endParaRPr lang="ru-RU" sz="1800" dirty="0">
                        <a:latin typeface="Times New Roman" pitchFamily="18" charset="0"/>
                        <a:cs typeface="Times New Roman" pitchFamily="18" charset="0"/>
                      </a:endParaRPr>
                    </a:p>
                  </a:txBody>
                  <a:tcPr/>
                </a:tc>
                <a:tc>
                  <a:txBody>
                    <a:bodyPr/>
                    <a:lstStyle/>
                    <a:p>
                      <a:pPr algn="ctr"/>
                      <a:r>
                        <a:rPr lang="kk-KZ" sz="1800" dirty="0" smtClean="0"/>
                        <a:t>40,0</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en-US" sz="1800" dirty="0" smtClean="0"/>
                        <a:t>III</a:t>
                      </a:r>
                      <a:r>
                        <a:rPr lang="kk-KZ" sz="1800" baseline="0" dirty="0" smtClean="0"/>
                        <a:t> катег. қалдықтар</a:t>
                      </a:r>
                      <a:endParaRPr lang="ru-RU" sz="1800" dirty="0">
                        <a:latin typeface="Times New Roman" pitchFamily="18" charset="0"/>
                        <a:cs typeface="Times New Roman" pitchFamily="18" charset="0"/>
                      </a:endParaRPr>
                    </a:p>
                  </a:txBody>
                  <a:tcPr/>
                </a:tc>
                <a:tc>
                  <a:txBody>
                    <a:bodyPr/>
                    <a:lstStyle/>
                    <a:p>
                      <a:pPr algn="ctr"/>
                      <a:r>
                        <a:rPr lang="kk-KZ" sz="1800" dirty="0" smtClean="0"/>
                        <a:t>0,7</a:t>
                      </a:r>
                      <a:endParaRPr lang="ru-RU" sz="1800" dirty="0">
                        <a:latin typeface="Times New Roman" pitchFamily="18" charset="0"/>
                        <a:cs typeface="Times New Roman" pitchFamily="18" charset="0"/>
                      </a:endParaRPr>
                    </a:p>
                  </a:txBody>
                  <a:tcPr/>
                </a:tc>
                <a:tc>
                  <a:txBody>
                    <a:bodyPr/>
                    <a:lstStyle/>
                    <a:p>
                      <a:pPr algn="ctr"/>
                      <a:r>
                        <a:rPr lang="kk-KZ" sz="1800" dirty="0" smtClean="0"/>
                        <a:t>0,7</a:t>
                      </a:r>
                      <a:endParaRPr lang="ru-RU" sz="1800" dirty="0">
                        <a:latin typeface="Times New Roman" pitchFamily="18" charset="0"/>
                        <a:cs typeface="Times New Roman" pitchFamily="18" charset="0"/>
                      </a:endParaRPr>
                    </a:p>
                  </a:txBody>
                  <a:tcPr/>
                </a:tc>
              </a:tr>
              <a:tr h="390074">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r>
                        <a:rPr lang="kk-KZ" sz="1800" dirty="0" smtClean="0"/>
                        <a:t>Кепкені </a:t>
                      </a:r>
                      <a:endParaRPr lang="ru-RU" sz="1800" dirty="0">
                        <a:latin typeface="Times New Roman" pitchFamily="18" charset="0"/>
                        <a:cs typeface="Times New Roman" pitchFamily="18" charset="0"/>
                      </a:endParaRPr>
                    </a:p>
                  </a:txBody>
                  <a:tcPr/>
                </a:tc>
                <a:tc>
                  <a:txBody>
                    <a:bodyPr/>
                    <a:lstStyle/>
                    <a:p>
                      <a:pPr algn="ctr"/>
                      <a:r>
                        <a:rPr lang="kk-KZ" sz="1800" dirty="0" smtClean="0"/>
                        <a:t>2,0</a:t>
                      </a:r>
                      <a:endParaRPr lang="ru-RU" sz="1800" dirty="0">
                        <a:latin typeface="Times New Roman" pitchFamily="18" charset="0"/>
                        <a:cs typeface="Times New Roman" pitchFamily="18" charset="0"/>
                      </a:endParaRPr>
                    </a:p>
                  </a:txBody>
                  <a:tcPr/>
                </a:tc>
                <a:tc>
                  <a:txBody>
                    <a:bodyPr/>
                    <a:lstStyle/>
                    <a:p>
                      <a:pPr algn="ctr"/>
                      <a:r>
                        <a:rPr lang="kk-KZ" sz="1800" dirty="0" smtClean="0"/>
                        <a:t>0,7</a:t>
                      </a:r>
                      <a:endParaRPr lang="ru-RU" sz="1800" dirty="0">
                        <a:latin typeface="Times New Roman" pitchFamily="18" charset="0"/>
                        <a:cs typeface="Times New Roman" pitchFamily="18" charset="0"/>
                      </a:endParaRPr>
                    </a:p>
                  </a:txBody>
                  <a:tcPr/>
                </a:tc>
              </a:tr>
              <a:tr h="682630">
                <a:tc>
                  <a:txBody>
                    <a:bodyPr/>
                    <a:lstStyle/>
                    <a:p>
                      <a:pPr algn="ctr"/>
                      <a:r>
                        <a:rPr lang="kk-KZ" sz="1800" dirty="0" smtClean="0"/>
                        <a:t>Ячнелік жарма№1</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kk-KZ" sz="1800" dirty="0" smtClean="0"/>
                        <a:t>15,0</a:t>
                      </a:r>
                      <a:endParaRPr lang="ru-RU" sz="1800" dirty="0">
                        <a:latin typeface="Times New Roman" pitchFamily="18" charset="0"/>
                        <a:cs typeface="Times New Roman" pitchFamily="18" charset="0"/>
                      </a:endParaRPr>
                    </a:p>
                  </a:txBody>
                  <a:tcPr/>
                </a:tc>
                <a:tc>
                  <a:txBody>
                    <a:bodyPr/>
                    <a:lstStyle/>
                    <a:p>
                      <a:pPr algn="ctr"/>
                      <a:r>
                        <a:rPr lang="kk-KZ" sz="1800" dirty="0" smtClean="0"/>
                        <a:t>Барлығы </a:t>
                      </a:r>
                      <a:endParaRPr lang="ru-RU" sz="1800" dirty="0">
                        <a:latin typeface="Times New Roman" pitchFamily="18" charset="0"/>
                        <a:cs typeface="Times New Roman" pitchFamily="18" charset="0"/>
                      </a:endParaRPr>
                    </a:p>
                  </a:txBody>
                  <a:tcPr/>
                </a:tc>
                <a:tc>
                  <a:txBody>
                    <a:bodyPr/>
                    <a:lstStyle/>
                    <a:p>
                      <a:pPr algn="ctr"/>
                      <a:r>
                        <a:rPr lang="kk-KZ" sz="1800" dirty="0" smtClean="0"/>
                        <a:t>100,0</a:t>
                      </a:r>
                      <a:endParaRPr lang="ru-RU" sz="1800" dirty="0">
                        <a:latin typeface="Times New Roman" pitchFamily="18" charset="0"/>
                        <a:cs typeface="Times New Roman" pitchFamily="18" charset="0"/>
                      </a:endParaRPr>
                    </a:p>
                  </a:txBody>
                  <a:tcPr/>
                </a:tc>
                <a:tc>
                  <a:txBody>
                    <a:bodyPr/>
                    <a:lstStyle/>
                    <a:p>
                      <a:pPr algn="ctr"/>
                      <a:r>
                        <a:rPr lang="kk-KZ" sz="1800" dirty="0" smtClean="0"/>
                        <a:t>100,0</a:t>
                      </a:r>
                      <a:endParaRPr lang="ru-RU" sz="1800" dirty="0">
                        <a:latin typeface="Times New Roman" pitchFamily="18" charset="0"/>
                        <a:cs typeface="Times New Roman" pitchFamily="18" charset="0"/>
                      </a:endParaRPr>
                    </a:p>
                  </a:txBody>
                  <a:tcPr/>
                </a:tc>
              </a:tr>
              <a:tr h="390074">
                <a:tc>
                  <a:txBody>
                    <a:bodyPr/>
                    <a:lstStyle/>
                    <a:p>
                      <a:pPr algn="ctr"/>
                      <a:r>
                        <a:rPr lang="kk-KZ" sz="1800" dirty="0" smtClean="0"/>
                        <a:t>№2</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kk-KZ" sz="1800" dirty="0" smtClean="0"/>
                        <a:t>42,0</a:t>
                      </a: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r>
              <a:tr h="390074">
                <a:tc>
                  <a:txBody>
                    <a:bodyPr/>
                    <a:lstStyle/>
                    <a:p>
                      <a:pPr algn="ctr"/>
                      <a:r>
                        <a:rPr lang="kk-KZ" sz="1800" dirty="0" smtClean="0"/>
                        <a:t>№3</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kk-KZ" sz="1800" dirty="0" smtClean="0"/>
                        <a:t>5,0</a:t>
                      </a: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r>
              <a:tr h="682630">
                <a:tc>
                  <a:txBody>
                    <a:bodyPr/>
                    <a:lstStyle/>
                    <a:p>
                      <a:pPr algn="ctr"/>
                      <a:r>
                        <a:rPr lang="kk-KZ" sz="1800" dirty="0" smtClean="0"/>
                        <a:t>Барлық жарма</a:t>
                      </a:r>
                      <a:endParaRPr lang="ru-RU" sz="1800" dirty="0">
                        <a:latin typeface="Times New Roman" pitchFamily="18" charset="0"/>
                        <a:cs typeface="Times New Roman" pitchFamily="18" charset="0"/>
                      </a:endParaRPr>
                    </a:p>
                  </a:txBody>
                  <a:tcPr/>
                </a:tc>
                <a:tc>
                  <a:txBody>
                    <a:bodyPr/>
                    <a:lstStyle/>
                    <a:p>
                      <a:pPr algn="ctr"/>
                      <a:r>
                        <a:rPr lang="kk-KZ" sz="1800" dirty="0" smtClean="0"/>
                        <a:t>----</a:t>
                      </a:r>
                      <a:endParaRPr lang="ru-RU" sz="1800" dirty="0">
                        <a:latin typeface="Times New Roman" pitchFamily="18" charset="0"/>
                        <a:cs typeface="Times New Roman" pitchFamily="18" charset="0"/>
                      </a:endParaRPr>
                    </a:p>
                  </a:txBody>
                  <a:tcPr/>
                </a:tc>
                <a:tc>
                  <a:txBody>
                    <a:bodyPr/>
                    <a:lstStyle/>
                    <a:p>
                      <a:pPr algn="ctr"/>
                      <a:r>
                        <a:rPr lang="kk-KZ" sz="1800" dirty="0" smtClean="0"/>
                        <a:t>62,0</a:t>
                      </a: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c>
                  <a:txBody>
                    <a:bodyPr/>
                    <a:lstStyle/>
                    <a:p>
                      <a:pPr algn="ctr"/>
                      <a:endParaRPr lang="ru-RU" sz="18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a:stretch>
            <a:fillRect/>
          </a:stretch>
        </p:blipFill>
        <p:spPr bwMode="auto">
          <a:xfrm>
            <a:off x="214282" y="285728"/>
            <a:ext cx="8786874" cy="6286544"/>
          </a:xfrm>
          <a:prstGeom prst="rect">
            <a:avLst/>
          </a:prstGeom>
          <a:ln>
            <a:noFill/>
          </a:ln>
          <a:effectLst>
            <a:softEdge rad="112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63" y="2571750"/>
            <a:ext cx="7929562" cy="1714500"/>
          </a:xfrm>
        </p:spPr>
        <p:txBody>
          <a:bodyPr>
            <a:normAutofit lnSpcReduction="10000"/>
          </a:bodyPr>
          <a:lstStyle/>
          <a:p>
            <a:pPr algn="r" eaLnBrk="1" fontAlgn="auto" hangingPunct="1">
              <a:spcAft>
                <a:spcPts val="0"/>
              </a:spcAft>
              <a:buFont typeface="Wingdings 2"/>
              <a:buNone/>
              <a:defRPr/>
            </a:pPr>
            <a:r>
              <a:rPr lang="kk-KZ" b="1" dirty="0" smtClean="0">
                <a:solidFill>
                  <a:schemeClr val="accent1">
                    <a:lumMod val="75000"/>
                  </a:schemeClr>
                </a:solidFill>
                <a:latin typeface="KZ Poster" pitchFamily="2" charset="0"/>
                <a:cs typeface="Times New Roman" pitchFamily="18" charset="0"/>
              </a:rPr>
              <a:t>Орындаған: Сапарбаева М.Д.</a:t>
            </a:r>
          </a:p>
          <a:p>
            <a:pPr algn="r" eaLnBrk="1" fontAlgn="auto" hangingPunct="1">
              <a:spcAft>
                <a:spcPts val="0"/>
              </a:spcAft>
              <a:buFont typeface="Wingdings 2"/>
              <a:buNone/>
              <a:defRPr/>
            </a:pPr>
            <a:r>
              <a:rPr lang="kk-KZ" sz="2900" b="1" dirty="0" smtClean="0">
                <a:solidFill>
                  <a:schemeClr val="accent1">
                    <a:lumMod val="75000"/>
                  </a:schemeClr>
                </a:solidFill>
                <a:latin typeface="Times New Roman" pitchFamily="18" charset="0"/>
                <a:cs typeface="Times New Roman" pitchFamily="18" charset="0"/>
              </a:rPr>
              <a:t>09-100-50</a:t>
            </a:r>
            <a:r>
              <a:rPr lang="kk-KZ" b="1" dirty="0" smtClean="0">
                <a:solidFill>
                  <a:schemeClr val="accent1">
                    <a:lumMod val="75000"/>
                  </a:schemeClr>
                </a:solidFill>
                <a:latin typeface="KZ Poster" pitchFamily="2" charset="0"/>
                <a:cs typeface="Times New Roman" pitchFamily="18" charset="0"/>
              </a:rPr>
              <a:t> топ.</a:t>
            </a:r>
            <a:endParaRPr lang="ru-RU" b="1" dirty="0" smtClean="0">
              <a:solidFill>
                <a:schemeClr val="accent1">
                  <a:lumMod val="75000"/>
                </a:schemeClr>
              </a:solidFill>
              <a:latin typeface="KZ Poster" pitchFamily="2" charset="0"/>
              <a:cs typeface="Times New Roman" pitchFamily="18" charset="0"/>
            </a:endParaRPr>
          </a:p>
          <a:p>
            <a:pPr algn="r" eaLnBrk="1" fontAlgn="auto" hangingPunct="1">
              <a:spcAft>
                <a:spcPts val="0"/>
              </a:spcAft>
              <a:buFont typeface="Wingdings 2"/>
              <a:buNone/>
              <a:defRPr/>
            </a:pPr>
            <a:r>
              <a:rPr lang="kk-KZ" b="1" dirty="0" smtClean="0">
                <a:solidFill>
                  <a:schemeClr val="accent1">
                    <a:lumMod val="75000"/>
                  </a:schemeClr>
                </a:solidFill>
                <a:latin typeface="KZ Poster" pitchFamily="2" charset="0"/>
              </a:rPr>
              <a:t>         Тексерген: Байканов.М.</a:t>
            </a:r>
            <a:endParaRPr lang="ru-RU" b="1" dirty="0">
              <a:solidFill>
                <a:schemeClr val="accent1">
                  <a:lumMod val="75000"/>
                </a:schemeClr>
              </a:solidFill>
              <a:latin typeface="KZ Poster" pitchFamily="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kk-KZ" sz="5400" dirty="0" smtClean="0">
                <a:solidFill>
                  <a:schemeClr val="tx2">
                    <a:lumMod val="50000"/>
                  </a:schemeClr>
                </a:solidFill>
                <a:latin typeface="KZ Parsek" pitchFamily="2" charset="0"/>
              </a:rPr>
              <a:t>МАҚСАТЫ:</a:t>
            </a:r>
            <a:endParaRPr lang="ru-RU" sz="5400" dirty="0">
              <a:solidFill>
                <a:schemeClr val="tx2">
                  <a:lumMod val="50000"/>
                </a:schemeClr>
              </a:solidFill>
              <a:latin typeface="KZ Parsek" pitchFamily="2" charset="0"/>
            </a:endParaRPr>
          </a:p>
        </p:txBody>
      </p:sp>
      <p:sp>
        <p:nvSpPr>
          <p:cNvPr id="12291" name="Содержимое 2"/>
          <p:cNvSpPr>
            <a:spLocks noGrp="1"/>
          </p:cNvSpPr>
          <p:nvPr>
            <p:ph idx="1"/>
          </p:nvPr>
        </p:nvSpPr>
        <p:spPr/>
        <p:txBody>
          <a:bodyPr/>
          <a:lstStyle/>
          <a:p>
            <a:pPr eaLnBrk="1" hangingPunct="1">
              <a:buFont typeface="Wingdings" pitchFamily="2" charset="2"/>
              <a:buChar char="Ø"/>
              <a:defRPr/>
            </a:pPr>
            <a:r>
              <a:rPr lang="ru-RU" sz="4000" smtClean="0">
                <a:solidFill>
                  <a:schemeClr val="accent2">
                    <a:lumMod val="75000"/>
                  </a:schemeClr>
                </a:solidFill>
                <a:latin typeface="KZ Taurus" pitchFamily="2" charset="0"/>
              </a:rPr>
              <a:t>Арпа  жармасын  алу  технологиясымен студентерді таныстырамыз. А</a:t>
            </a:r>
            <a:r>
              <a:rPr lang="kk-KZ" sz="4000" smtClean="0">
                <a:solidFill>
                  <a:schemeClr val="accent2">
                    <a:lumMod val="75000"/>
                  </a:schemeClr>
                </a:solidFill>
                <a:latin typeface="KZ Taurus" pitchFamily="2" charset="0"/>
              </a:rPr>
              <a:t>рпаны алдын ала актауды, перловка жармасын өндіруді және арпадан алынатын өнімнің шығымын қарастырамыз. </a:t>
            </a:r>
            <a:endParaRPr lang="ru-RU" sz="4000" smtClean="0">
              <a:solidFill>
                <a:schemeClr val="accent2">
                  <a:lumMod val="75000"/>
                </a:schemeClr>
              </a:solidFill>
              <a:latin typeface="KZ Taurus" pitchFamily="2" charset="0"/>
            </a:endParaRPr>
          </a:p>
          <a:p>
            <a:pPr eaLnBrk="1" hangingPunct="1">
              <a:defRPr/>
            </a:pPr>
            <a:endParaRPr lang="ru-RU"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sz="7200" i="1" dirty="0" smtClean="0">
                <a:solidFill>
                  <a:schemeClr val="accent4">
                    <a:lumMod val="60000"/>
                    <a:lumOff val="40000"/>
                  </a:schemeClr>
                </a:solidFill>
              </a:rPr>
              <a:t>ЖОСПАР:</a:t>
            </a:r>
            <a:endParaRPr lang="ru-RU" sz="7200" i="1" dirty="0">
              <a:solidFill>
                <a:schemeClr val="accent4">
                  <a:lumMod val="60000"/>
                  <a:lumOff val="40000"/>
                </a:schemeClr>
              </a:solidFill>
            </a:endParaRPr>
          </a:p>
        </p:txBody>
      </p:sp>
      <p:sp>
        <p:nvSpPr>
          <p:cNvPr id="3" name="Содержимое 2"/>
          <p:cNvSpPr>
            <a:spLocks noGrp="1"/>
          </p:cNvSpPr>
          <p:nvPr>
            <p:ph idx="1"/>
          </p:nvPr>
        </p:nvSpPr>
        <p:spPr/>
        <p:txBody>
          <a:bodyPr>
            <a:normAutofit/>
          </a:bodyPr>
          <a:lstStyle/>
          <a:p>
            <a:pPr eaLnBrk="1" fontAlgn="auto" hangingPunct="1">
              <a:spcAft>
                <a:spcPts val="0"/>
              </a:spcAft>
              <a:buFont typeface="Wingdings 2"/>
              <a:buChar char=""/>
              <a:defRPr/>
            </a:pPr>
            <a:r>
              <a:rPr lang="ru-RU" sz="2800" dirty="0" err="1" smtClean="0">
                <a:solidFill>
                  <a:schemeClr val="accent2">
                    <a:lumMod val="75000"/>
                  </a:schemeClr>
                </a:solidFill>
                <a:latin typeface="KZ Taurus" pitchFamily="2" charset="0"/>
              </a:rPr>
              <a:t>Арпа</a:t>
            </a:r>
            <a:r>
              <a:rPr lang="ru-RU" sz="2800" dirty="0" smtClean="0">
                <a:solidFill>
                  <a:schemeClr val="accent2">
                    <a:lumMod val="75000"/>
                  </a:schemeClr>
                </a:solidFill>
                <a:latin typeface="KZ Taurus" pitchFamily="2" charset="0"/>
              </a:rPr>
              <a:t>  </a:t>
            </a:r>
            <a:r>
              <a:rPr lang="ru-RU" sz="2800" dirty="0" err="1" smtClean="0">
                <a:solidFill>
                  <a:schemeClr val="accent2">
                    <a:lumMod val="75000"/>
                  </a:schemeClr>
                </a:solidFill>
                <a:latin typeface="KZ Taurus" pitchFamily="2" charset="0"/>
              </a:rPr>
              <a:t>жармасын</a:t>
            </a:r>
            <a:r>
              <a:rPr lang="ru-RU" sz="2800" dirty="0" smtClean="0">
                <a:solidFill>
                  <a:schemeClr val="accent2">
                    <a:lumMod val="75000"/>
                  </a:schemeClr>
                </a:solidFill>
                <a:latin typeface="KZ Taurus" pitchFamily="2" charset="0"/>
              </a:rPr>
              <a:t>  </a:t>
            </a:r>
            <a:r>
              <a:rPr lang="ru-RU" sz="2800" dirty="0" err="1" smtClean="0">
                <a:solidFill>
                  <a:schemeClr val="accent2">
                    <a:lumMod val="75000"/>
                  </a:schemeClr>
                </a:solidFill>
                <a:latin typeface="KZ Taurus" pitchFamily="2" charset="0"/>
              </a:rPr>
              <a:t>алу</a:t>
            </a:r>
            <a:r>
              <a:rPr lang="ru-RU" sz="2800" dirty="0" smtClean="0">
                <a:solidFill>
                  <a:schemeClr val="accent2">
                    <a:lumMod val="75000"/>
                  </a:schemeClr>
                </a:solidFill>
                <a:latin typeface="KZ Taurus" pitchFamily="2" charset="0"/>
              </a:rPr>
              <a:t>  </a:t>
            </a:r>
            <a:r>
              <a:rPr lang="ru-RU" sz="2800" dirty="0" err="1" smtClean="0">
                <a:solidFill>
                  <a:schemeClr val="accent2">
                    <a:lumMod val="75000"/>
                  </a:schemeClr>
                </a:solidFill>
                <a:latin typeface="KZ Taurus" pitchFamily="2" charset="0"/>
              </a:rPr>
              <a:t>технологиясы</a:t>
            </a:r>
            <a:endParaRPr lang="ru-RU" sz="2800" dirty="0" smtClean="0">
              <a:solidFill>
                <a:schemeClr val="accent2">
                  <a:lumMod val="75000"/>
                </a:schemeClr>
              </a:solidFill>
              <a:latin typeface="KZ Taurus" pitchFamily="2" charset="0"/>
            </a:endParaRPr>
          </a:p>
          <a:p>
            <a:pPr eaLnBrk="1" fontAlgn="auto" hangingPunct="1">
              <a:spcAft>
                <a:spcPts val="0"/>
              </a:spcAft>
              <a:buFont typeface="Wingdings 2"/>
              <a:buChar char=""/>
              <a:defRPr/>
            </a:pPr>
            <a:r>
              <a:rPr lang="ru-RU" sz="2800" dirty="0" err="1" smtClean="0">
                <a:solidFill>
                  <a:schemeClr val="accent2">
                    <a:lumMod val="75000"/>
                  </a:schemeClr>
                </a:solidFill>
                <a:latin typeface="KZ Taurus" pitchFamily="2" charset="0"/>
              </a:rPr>
              <a:t>Арпа</a:t>
            </a:r>
            <a:r>
              <a:rPr lang="ru-RU" sz="2800" dirty="0" smtClean="0">
                <a:solidFill>
                  <a:schemeClr val="accent2">
                    <a:lumMod val="75000"/>
                  </a:schemeClr>
                </a:solidFill>
                <a:latin typeface="KZ Taurus" pitchFamily="2" charset="0"/>
              </a:rPr>
              <a:t>   </a:t>
            </a:r>
            <a:r>
              <a:rPr lang="ru-RU" sz="2800" dirty="0" err="1" smtClean="0">
                <a:solidFill>
                  <a:schemeClr val="accent2">
                    <a:lumMod val="75000"/>
                  </a:schemeClr>
                </a:solidFill>
                <a:latin typeface="KZ Taurus" pitchFamily="2" charset="0"/>
              </a:rPr>
              <a:t>жармасыны</a:t>
            </a:r>
            <a:r>
              <a:rPr lang="kk-KZ" sz="2800" dirty="0" smtClean="0">
                <a:solidFill>
                  <a:schemeClr val="accent2">
                    <a:lumMod val="75000"/>
                  </a:schemeClr>
                </a:solidFill>
                <a:latin typeface="KZ Taurus" pitchFamily="2" charset="0"/>
              </a:rPr>
              <a:t>ң  өнімдері және біркелкілігі</a:t>
            </a:r>
          </a:p>
          <a:p>
            <a:pPr eaLnBrk="1" fontAlgn="auto" hangingPunct="1">
              <a:spcAft>
                <a:spcPts val="0"/>
              </a:spcAft>
              <a:buFont typeface="Wingdings 2"/>
              <a:buChar char=""/>
              <a:defRPr/>
            </a:pPr>
            <a:r>
              <a:rPr lang="kk-KZ" sz="2800" dirty="0" smtClean="0">
                <a:solidFill>
                  <a:schemeClr val="accent2">
                    <a:lumMod val="75000"/>
                  </a:schemeClr>
                </a:solidFill>
                <a:latin typeface="KZ Taurus" pitchFamily="2" charset="0"/>
              </a:rPr>
              <a:t>Арпаны қоспалардан тазарту</a:t>
            </a:r>
          </a:p>
          <a:p>
            <a:pPr eaLnBrk="1" fontAlgn="auto" hangingPunct="1">
              <a:spcAft>
                <a:spcPts val="0"/>
              </a:spcAft>
              <a:buFont typeface="Wingdings 2"/>
              <a:buChar char=""/>
              <a:defRPr/>
            </a:pPr>
            <a:r>
              <a:rPr lang="kk-KZ" sz="2800" dirty="0" smtClean="0">
                <a:solidFill>
                  <a:schemeClr val="accent2">
                    <a:lumMod val="75000"/>
                  </a:schemeClr>
                </a:solidFill>
                <a:latin typeface="KZ Taurus" pitchFamily="2" charset="0"/>
              </a:rPr>
              <a:t>Арпаны алдын ала актау</a:t>
            </a:r>
          </a:p>
          <a:p>
            <a:pPr eaLnBrk="1" fontAlgn="auto" hangingPunct="1">
              <a:spcAft>
                <a:spcPts val="0"/>
              </a:spcAft>
              <a:buFont typeface="Wingdings 2"/>
              <a:buChar char=""/>
              <a:defRPr/>
            </a:pPr>
            <a:r>
              <a:rPr lang="kk-KZ" sz="2800" dirty="0" smtClean="0">
                <a:solidFill>
                  <a:schemeClr val="accent2">
                    <a:lumMod val="75000"/>
                  </a:schemeClr>
                </a:solidFill>
                <a:latin typeface="KZ Taurus" pitchFamily="2" charset="0"/>
              </a:rPr>
              <a:t>Перловка жармасын өндіру</a:t>
            </a:r>
          </a:p>
          <a:p>
            <a:pPr eaLnBrk="1" fontAlgn="auto" hangingPunct="1">
              <a:spcAft>
                <a:spcPts val="0"/>
              </a:spcAft>
              <a:buFont typeface="Wingdings 2"/>
              <a:buChar char=""/>
              <a:defRPr/>
            </a:pPr>
            <a:r>
              <a:rPr lang="kk-KZ" sz="2800" dirty="0" smtClean="0">
                <a:solidFill>
                  <a:schemeClr val="accent2">
                    <a:lumMod val="75000"/>
                  </a:schemeClr>
                </a:solidFill>
                <a:latin typeface="KZ Taurus" pitchFamily="2" charset="0"/>
              </a:rPr>
              <a:t>Арпаның және одан алынған өнімнің химиялық құрамы</a:t>
            </a:r>
          </a:p>
          <a:p>
            <a:pPr eaLnBrk="1" fontAlgn="auto" hangingPunct="1">
              <a:spcAft>
                <a:spcPts val="0"/>
              </a:spcAft>
              <a:buFont typeface="Wingdings 2"/>
              <a:buChar char=""/>
              <a:defRPr/>
            </a:pPr>
            <a:r>
              <a:rPr lang="kk-KZ" sz="2800" dirty="0" smtClean="0">
                <a:solidFill>
                  <a:schemeClr val="accent2">
                    <a:lumMod val="75000"/>
                  </a:schemeClr>
                </a:solidFill>
                <a:latin typeface="KZ Taurus" pitchFamily="2" charset="0"/>
              </a:rPr>
              <a:t>Арпадан алынатын өнімнің шығымы</a:t>
            </a:r>
            <a:endParaRPr lang="ru-RU" sz="2800" dirty="0">
              <a:solidFill>
                <a:schemeClr val="accent2">
                  <a:lumMod val="75000"/>
                </a:schemeClr>
              </a:solidFill>
              <a:latin typeface="KZ Taurus" pitchFamily="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t1.gstatic.com/images?q=tbn:ANd9GcS9giTUD2mA4yancFAabL2l-Zh44bVIk8uBnqgSOkn4EQgaF4Z5R4_IYYGd"/>
          <p:cNvPicPr>
            <a:picLocks noChangeAspect="1" noChangeArrowheads="1"/>
          </p:cNvPicPr>
          <p:nvPr/>
        </p:nvPicPr>
        <p:blipFill>
          <a:blip r:embed="rId2" cstate="print"/>
          <a:srcRect/>
          <a:stretch>
            <a:fillRect/>
          </a:stretch>
        </p:blipFill>
        <p:spPr bwMode="auto">
          <a:xfrm>
            <a:off x="0" y="0"/>
            <a:ext cx="9166225" cy="6858000"/>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a:stretch>
            <a:fillRect/>
          </a:stretch>
        </p:blipFill>
        <p:spPr bwMode="auto">
          <a:xfrm>
            <a:off x="0" y="0"/>
            <a:ext cx="92868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357166"/>
          <a:ext cx="8229600"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endParaRPr lang="ru-RU"/>
          </a:p>
        </p:txBody>
      </p:sp>
      <p:pic>
        <p:nvPicPr>
          <p:cNvPr id="15363" name="Picture 4"/>
          <p:cNvPicPr>
            <a:picLocks noGrp="1" noChangeAspect="1" noChangeArrowheads="1"/>
          </p:cNvPicPr>
          <p:nvPr>
            <p:ph idx="1"/>
          </p:nvPr>
        </p:nvPicPr>
        <p:blipFill>
          <a:blip r:embed="rId2" cstate="print"/>
          <a:srcRect/>
          <a:stretch>
            <a:fillRect/>
          </a:stretch>
        </p:blipFill>
        <p:spPr>
          <a:xfrm>
            <a:off x="357188" y="0"/>
            <a:ext cx="8786812" cy="6858000"/>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75"/>
          </a:xfrm>
        </p:spPr>
        <p:txBody>
          <a:bodyPr>
            <a:normAutofit fontScale="90000"/>
          </a:bodyPr>
          <a:lstStyle/>
          <a:p>
            <a:pPr eaLnBrk="1" fontAlgn="auto" hangingPunct="1">
              <a:spcAft>
                <a:spcPts val="0"/>
              </a:spcAft>
              <a:defRPr/>
            </a:pPr>
            <a:r>
              <a:rPr lang="kk-KZ" sz="2800" b="1" i="1" dirty="0" smtClean="0">
                <a:solidFill>
                  <a:schemeClr val="tx2">
                    <a:satMod val="200000"/>
                  </a:schemeClr>
                </a:solidFill>
                <a:latin typeface="Times New Roman" pitchFamily="18" charset="0"/>
                <a:cs typeface="Times New Roman" pitchFamily="18" charset="0"/>
              </a:rPr>
              <a:t>Арпа жармаларының  өнімдері және біркелкілігі.</a:t>
            </a:r>
            <a:endParaRPr lang="ru-RU" sz="2800" b="1" i="1" dirty="0">
              <a:solidFill>
                <a:schemeClr val="tx2">
                  <a:satMod val="200000"/>
                </a:schemeClr>
              </a:solidFill>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nvPr>
        </p:nvGraphicFramePr>
        <p:xfrm>
          <a:off x="457200" y="857250"/>
          <a:ext cx="8229600" cy="5629308"/>
        </p:xfrm>
        <a:graphic>
          <a:graphicData uri="http://schemas.openxmlformats.org/drawingml/2006/table">
            <a:tbl>
              <a:tblPr firstRow="1" bandRow="1">
                <a:tableStyleId>{D27102A9-8310-4765-A935-A1911B00CA55}</a:tableStyleId>
              </a:tblPr>
              <a:tblGrid>
                <a:gridCol w="1028700"/>
                <a:gridCol w="1028700"/>
                <a:gridCol w="1028700"/>
                <a:gridCol w="1028700"/>
                <a:gridCol w="1028700"/>
                <a:gridCol w="1028700"/>
                <a:gridCol w="1028700"/>
                <a:gridCol w="1028700"/>
              </a:tblGrid>
              <a:tr h="785818">
                <a:tc rowSpan="2">
                  <a:txBody>
                    <a:bodyPr/>
                    <a:lstStyle/>
                    <a:p>
                      <a:pPr algn="ctr"/>
                      <a:r>
                        <a:rPr lang="kk-KZ" dirty="0" smtClean="0"/>
                        <a:t>Жар-маның</a:t>
                      </a:r>
                      <a:r>
                        <a:rPr lang="kk-KZ" baseline="0" dirty="0" smtClean="0"/>
                        <a:t> нөмірі</a:t>
                      </a:r>
                      <a:endParaRPr lang="ru-RU" dirty="0">
                        <a:latin typeface="Times New Roman" pitchFamily="18" charset="0"/>
                        <a:cs typeface="Times New Roman" pitchFamily="18" charset="0"/>
                      </a:endParaRPr>
                    </a:p>
                  </a:txBody>
                  <a:tcPr/>
                </a:tc>
                <a:tc gridSpan="2">
                  <a:txBody>
                    <a:bodyPr/>
                    <a:lstStyle/>
                    <a:p>
                      <a:pPr algn="ctr"/>
                      <a:r>
                        <a:rPr lang="kk-KZ" dirty="0" smtClean="0"/>
                        <a:t>Қос електің</a:t>
                      </a:r>
                      <a:r>
                        <a:rPr lang="kk-KZ" baseline="0" dirty="0" smtClean="0"/>
                        <a:t> саңылауының диаметрі,мм</a:t>
                      </a:r>
                      <a:endParaRPr lang="ru-RU" dirty="0">
                        <a:latin typeface="Times New Roman" pitchFamily="18" charset="0"/>
                        <a:cs typeface="Times New Roman" pitchFamily="18" charset="0"/>
                      </a:endParaRPr>
                    </a:p>
                  </a:txBody>
                  <a:tcPr/>
                </a:tc>
                <a:tc hMerge="1">
                  <a:txBody>
                    <a:bodyPr/>
                    <a:lstStyle/>
                    <a:p>
                      <a:endParaRPr lang="ru-RU" dirty="0"/>
                    </a:p>
                  </a:txBody>
                  <a:tcPr/>
                </a:tc>
                <a:tc rowSpan="2">
                  <a:txBody>
                    <a:bodyPr/>
                    <a:lstStyle/>
                    <a:p>
                      <a:pPr algn="ctr"/>
                      <a:r>
                        <a:rPr lang="kk-KZ" dirty="0" smtClean="0"/>
                        <a:t>Біркел-кілігі %</a:t>
                      </a:r>
                      <a:endParaRPr lang="ru-RU" dirty="0">
                        <a:latin typeface="Times New Roman" pitchFamily="18" charset="0"/>
                        <a:cs typeface="Times New Roman" pitchFamily="18" charset="0"/>
                      </a:endParaRPr>
                    </a:p>
                  </a:txBody>
                  <a:tcPr/>
                </a:tc>
                <a:tc rowSpan="2">
                  <a:txBody>
                    <a:bodyPr/>
                    <a:lstStyle/>
                    <a:p>
                      <a:pPr algn="ctr"/>
                      <a:r>
                        <a:rPr lang="kk-KZ" dirty="0" smtClean="0"/>
                        <a:t>Жарманың нөмірі</a:t>
                      </a:r>
                      <a:endParaRPr lang="ru-RU" dirty="0">
                        <a:latin typeface="Times New Roman" pitchFamily="18" charset="0"/>
                        <a:cs typeface="Times New Roman" pitchFamily="18" charset="0"/>
                      </a:endParaRPr>
                    </a:p>
                  </a:txBody>
                  <a:tcPr/>
                </a:tc>
                <a:tc gridSpan="2">
                  <a:txBody>
                    <a:bodyPr/>
                    <a:lstStyle/>
                    <a:p>
                      <a:pPr algn="ctr"/>
                      <a:r>
                        <a:rPr lang="kk-KZ" dirty="0" smtClean="0"/>
                        <a:t>Қос електің</a:t>
                      </a:r>
                      <a:r>
                        <a:rPr lang="kk-KZ" baseline="0" dirty="0" smtClean="0"/>
                        <a:t> саңылауының диаметрі,мм</a:t>
                      </a:r>
                      <a:endParaRPr lang="ru-RU" dirty="0">
                        <a:latin typeface="Times New Roman" pitchFamily="18" charset="0"/>
                        <a:cs typeface="Times New Roman" pitchFamily="18" charset="0"/>
                      </a:endParaRPr>
                    </a:p>
                  </a:txBody>
                  <a:tcPr/>
                </a:tc>
                <a:tc hMerge="1">
                  <a:txBody>
                    <a:bodyPr/>
                    <a:lstStyle/>
                    <a:p>
                      <a:endParaRPr lang="ru-RU" dirty="0"/>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kk-KZ" dirty="0" smtClean="0"/>
                        <a:t>Біркел-кілігі %</a:t>
                      </a:r>
                      <a:endParaRPr lang="ru-RU" dirty="0" smtClean="0"/>
                    </a:p>
                    <a:p>
                      <a:pPr algn="ctr"/>
                      <a:endParaRPr lang="ru-RU" dirty="0">
                        <a:latin typeface="Times New Roman" pitchFamily="18" charset="0"/>
                        <a:cs typeface="Times New Roman" pitchFamily="18" charset="0"/>
                      </a:endParaRPr>
                    </a:p>
                  </a:txBody>
                  <a:tcPr/>
                </a:tc>
              </a:tr>
              <a:tr h="785818">
                <a:tc vMerge="1">
                  <a:txBody>
                    <a:bodyPr/>
                    <a:lstStyle/>
                    <a:p>
                      <a:endParaRPr lang="ru-RU" dirty="0"/>
                    </a:p>
                  </a:txBody>
                  <a:tcPr/>
                </a:tc>
                <a:tc>
                  <a:txBody>
                    <a:bodyPr/>
                    <a:lstStyle/>
                    <a:p>
                      <a:pPr algn="ctr"/>
                      <a:r>
                        <a:rPr lang="kk-KZ" dirty="0" smtClean="0"/>
                        <a:t>Өткені</a:t>
                      </a:r>
                      <a:endParaRPr lang="ru-RU" dirty="0">
                        <a:latin typeface="Times New Roman" pitchFamily="18" charset="0"/>
                        <a:cs typeface="Times New Roman" pitchFamily="18" charset="0"/>
                      </a:endParaRPr>
                    </a:p>
                  </a:txBody>
                  <a:tcPr/>
                </a:tc>
                <a:tc>
                  <a:txBody>
                    <a:bodyPr/>
                    <a:lstStyle/>
                    <a:p>
                      <a:pPr algn="ctr"/>
                      <a:r>
                        <a:rPr lang="kk-KZ" dirty="0" smtClean="0"/>
                        <a:t>Сырғы - массы</a:t>
                      </a:r>
                      <a:endParaRPr lang="ru-RU" dirty="0">
                        <a:latin typeface="Times New Roman" pitchFamily="18" charset="0"/>
                        <a:cs typeface="Times New Roman" pitchFamily="18" charset="0"/>
                      </a:endParaRPr>
                    </a:p>
                  </a:txBody>
                  <a:tcPr/>
                </a:tc>
                <a:tc vMerge="1">
                  <a:txBody>
                    <a:bodyPr/>
                    <a:lstStyle/>
                    <a:p>
                      <a:endParaRPr lang="ru-RU" dirty="0"/>
                    </a:p>
                  </a:txBody>
                  <a:tcPr/>
                </a:tc>
                <a:tc vMerge="1">
                  <a:txBody>
                    <a:bodyPr/>
                    <a:lstStyle/>
                    <a:p>
                      <a:endParaRPr lang="ru-RU" dirty="0"/>
                    </a:p>
                  </a:txBody>
                  <a:tcPr/>
                </a:tc>
                <a:tc>
                  <a:txBody>
                    <a:bodyPr/>
                    <a:lstStyle/>
                    <a:p>
                      <a:pPr algn="ctr"/>
                      <a:r>
                        <a:rPr lang="kk-KZ" dirty="0" smtClean="0"/>
                        <a:t>Өткені</a:t>
                      </a:r>
                      <a:endParaRPr lang="ru-RU" dirty="0">
                        <a:latin typeface="Times New Roman" pitchFamily="18" charset="0"/>
                        <a:cs typeface="Times New Roman" pitchFamily="18" charset="0"/>
                      </a:endParaRPr>
                    </a:p>
                  </a:txBody>
                  <a:tcPr/>
                </a:tc>
                <a:tc>
                  <a:txBody>
                    <a:bodyPr/>
                    <a:lstStyle/>
                    <a:p>
                      <a:pPr algn="ctr"/>
                      <a:r>
                        <a:rPr lang="kk-KZ" dirty="0" smtClean="0"/>
                        <a:t>Сырғы - массы</a:t>
                      </a:r>
                      <a:endParaRPr lang="ru-RU" dirty="0">
                        <a:latin typeface="Times New Roman" pitchFamily="18" charset="0"/>
                        <a:cs typeface="Times New Roman" pitchFamily="18" charset="0"/>
                      </a:endParaRPr>
                    </a:p>
                  </a:txBody>
                  <a:tcPr/>
                </a:tc>
                <a:tc vMerge="1">
                  <a:txBody>
                    <a:bodyPr/>
                    <a:lstStyle/>
                    <a:p>
                      <a:endParaRPr lang="ru-RU" dirty="0"/>
                    </a:p>
                  </a:txBody>
                  <a:tcPr/>
                </a:tc>
              </a:tr>
              <a:tr h="785818">
                <a:tc>
                  <a:txBody>
                    <a:bodyPr/>
                    <a:lstStyle/>
                    <a:p>
                      <a:pPr algn="ctr"/>
                      <a:r>
                        <a:rPr lang="kk-KZ" dirty="0" smtClean="0"/>
                        <a:t>1</a:t>
                      </a:r>
                      <a:endParaRPr lang="ru-RU" dirty="0">
                        <a:latin typeface="Times New Roman" pitchFamily="18" charset="0"/>
                        <a:cs typeface="Times New Roman" pitchFamily="18" charset="0"/>
                      </a:endParaRPr>
                    </a:p>
                  </a:txBody>
                  <a:tcPr/>
                </a:tc>
                <a:tc>
                  <a:txBody>
                    <a:bodyPr/>
                    <a:lstStyle/>
                    <a:p>
                      <a:pPr algn="ctr"/>
                      <a:r>
                        <a:rPr lang="kk-KZ" dirty="0" smtClean="0"/>
                        <a:t>3,5</a:t>
                      </a:r>
                      <a:endParaRPr lang="ru-RU" dirty="0">
                        <a:latin typeface="Times New Roman" pitchFamily="18" charset="0"/>
                        <a:cs typeface="Times New Roman" pitchFamily="18" charset="0"/>
                      </a:endParaRPr>
                    </a:p>
                  </a:txBody>
                  <a:tcPr/>
                </a:tc>
                <a:tc>
                  <a:txBody>
                    <a:bodyPr/>
                    <a:lstStyle/>
                    <a:p>
                      <a:pPr algn="ctr"/>
                      <a:r>
                        <a:rPr lang="kk-KZ" dirty="0" smtClean="0"/>
                        <a:t>3,0</a:t>
                      </a:r>
                      <a:endParaRPr lang="ru-RU" dirty="0">
                        <a:latin typeface="Times New Roman" pitchFamily="18" charset="0"/>
                        <a:cs typeface="Times New Roman" pitchFamily="18" charset="0"/>
                      </a:endParaRPr>
                    </a:p>
                  </a:txBody>
                  <a:tcPr/>
                </a:tc>
                <a:tc rowSpan="5">
                  <a:txBody>
                    <a:bodyPr/>
                    <a:lstStyle/>
                    <a:p>
                      <a:pPr algn="ctr"/>
                      <a:r>
                        <a:rPr lang="kk-KZ" dirty="0" smtClean="0"/>
                        <a:t>80%</a:t>
                      </a:r>
                    </a:p>
                    <a:p>
                      <a:pPr algn="ctr"/>
                      <a:r>
                        <a:rPr lang="kk-KZ" dirty="0" smtClean="0"/>
                        <a:t>кем бол-майды</a:t>
                      </a:r>
                      <a:endParaRPr lang="ru-RU" dirty="0">
                        <a:latin typeface="Times New Roman" pitchFamily="18" charset="0"/>
                        <a:cs typeface="Times New Roman" pitchFamily="18" charset="0"/>
                      </a:endParaRPr>
                    </a:p>
                  </a:txBody>
                  <a:tcPr/>
                </a:tc>
                <a:tc>
                  <a:txBody>
                    <a:bodyPr/>
                    <a:lstStyle/>
                    <a:p>
                      <a:pPr algn="ctr"/>
                      <a:r>
                        <a:rPr lang="kk-KZ" dirty="0" smtClean="0"/>
                        <a:t>1</a:t>
                      </a:r>
                      <a:endParaRPr lang="ru-RU" dirty="0">
                        <a:latin typeface="Times New Roman" pitchFamily="18" charset="0"/>
                        <a:cs typeface="Times New Roman" pitchFamily="18" charset="0"/>
                      </a:endParaRPr>
                    </a:p>
                  </a:txBody>
                  <a:tcPr/>
                </a:tc>
                <a:tc>
                  <a:txBody>
                    <a:bodyPr/>
                    <a:lstStyle/>
                    <a:p>
                      <a:pPr algn="ctr"/>
                      <a:r>
                        <a:rPr lang="kk-KZ" dirty="0" smtClean="0"/>
                        <a:t>2,5</a:t>
                      </a:r>
                      <a:endParaRPr lang="ru-RU" dirty="0">
                        <a:latin typeface="Times New Roman" pitchFamily="18" charset="0"/>
                        <a:cs typeface="Times New Roman" pitchFamily="18" charset="0"/>
                      </a:endParaRPr>
                    </a:p>
                  </a:txBody>
                  <a:tcPr/>
                </a:tc>
                <a:tc>
                  <a:txBody>
                    <a:bodyPr/>
                    <a:lstStyle/>
                    <a:p>
                      <a:pPr algn="ctr"/>
                      <a:r>
                        <a:rPr lang="kk-KZ" dirty="0" smtClean="0"/>
                        <a:t>2,0</a:t>
                      </a:r>
                      <a:endParaRPr lang="ru-RU" dirty="0">
                        <a:latin typeface="Times New Roman" pitchFamily="18" charset="0"/>
                        <a:cs typeface="Times New Roman" pitchFamily="18" charset="0"/>
                      </a:endParaRPr>
                    </a:p>
                  </a:txBody>
                  <a:tcPr/>
                </a:tc>
                <a:tc rowSpan="5">
                  <a:txBody>
                    <a:bodyPr/>
                    <a:lstStyle/>
                    <a:p>
                      <a:pPr algn="ctr"/>
                      <a:r>
                        <a:rPr lang="kk-KZ" dirty="0" smtClean="0"/>
                        <a:t>75%- тен кем болмайды</a:t>
                      </a:r>
                      <a:endParaRPr lang="ru-RU" dirty="0">
                        <a:latin typeface="Times New Roman" pitchFamily="18" charset="0"/>
                        <a:cs typeface="Times New Roman" pitchFamily="18" charset="0"/>
                      </a:endParaRPr>
                    </a:p>
                  </a:txBody>
                  <a:tcPr/>
                </a:tc>
              </a:tr>
              <a:tr h="785818">
                <a:tc>
                  <a:txBody>
                    <a:bodyPr/>
                    <a:lstStyle/>
                    <a:p>
                      <a:pPr algn="ctr"/>
                      <a:r>
                        <a:rPr lang="kk-KZ" dirty="0" smtClean="0"/>
                        <a:t>2</a:t>
                      </a:r>
                      <a:endParaRPr lang="ru-RU" dirty="0">
                        <a:latin typeface="Times New Roman" pitchFamily="18" charset="0"/>
                        <a:cs typeface="Times New Roman" pitchFamily="18" charset="0"/>
                      </a:endParaRPr>
                    </a:p>
                  </a:txBody>
                  <a:tcPr/>
                </a:tc>
                <a:tc>
                  <a:txBody>
                    <a:bodyPr/>
                    <a:lstStyle/>
                    <a:p>
                      <a:pPr algn="ctr"/>
                      <a:r>
                        <a:rPr lang="kk-KZ" dirty="0" smtClean="0"/>
                        <a:t>3,0</a:t>
                      </a:r>
                      <a:endParaRPr lang="ru-RU" dirty="0">
                        <a:latin typeface="Times New Roman" pitchFamily="18" charset="0"/>
                        <a:cs typeface="Times New Roman" pitchFamily="18" charset="0"/>
                      </a:endParaRPr>
                    </a:p>
                  </a:txBody>
                  <a:tcPr/>
                </a:tc>
                <a:tc>
                  <a:txBody>
                    <a:bodyPr/>
                    <a:lstStyle/>
                    <a:p>
                      <a:pPr algn="ctr"/>
                      <a:r>
                        <a:rPr lang="kk-KZ" dirty="0" smtClean="0"/>
                        <a:t>2,5</a:t>
                      </a:r>
                      <a:endParaRPr lang="ru-RU" dirty="0">
                        <a:latin typeface="Times New Roman" pitchFamily="18" charset="0"/>
                        <a:cs typeface="Times New Roman" pitchFamily="18" charset="0"/>
                      </a:endParaRPr>
                    </a:p>
                  </a:txBody>
                  <a:tcPr/>
                </a:tc>
                <a:tc vMerge="1">
                  <a:txBody>
                    <a:bodyPr/>
                    <a:lstStyle/>
                    <a:p>
                      <a:endParaRPr lang="ru-RU" dirty="0"/>
                    </a:p>
                  </a:txBody>
                  <a:tcPr/>
                </a:tc>
                <a:tc>
                  <a:txBody>
                    <a:bodyPr/>
                    <a:lstStyle/>
                    <a:p>
                      <a:pPr algn="ctr"/>
                      <a:r>
                        <a:rPr lang="kk-KZ" dirty="0" smtClean="0"/>
                        <a:t>2</a:t>
                      </a:r>
                      <a:endParaRPr lang="ru-RU" dirty="0">
                        <a:latin typeface="Times New Roman" pitchFamily="18" charset="0"/>
                        <a:cs typeface="Times New Roman" pitchFamily="18" charset="0"/>
                      </a:endParaRPr>
                    </a:p>
                  </a:txBody>
                  <a:tcPr/>
                </a:tc>
                <a:tc>
                  <a:txBody>
                    <a:bodyPr/>
                    <a:lstStyle/>
                    <a:p>
                      <a:pPr algn="ctr"/>
                      <a:r>
                        <a:rPr lang="kk-KZ" dirty="0" smtClean="0"/>
                        <a:t>2,0</a:t>
                      </a:r>
                      <a:endParaRPr lang="ru-RU" dirty="0">
                        <a:latin typeface="Times New Roman" pitchFamily="18" charset="0"/>
                        <a:cs typeface="Times New Roman" pitchFamily="18" charset="0"/>
                      </a:endParaRPr>
                    </a:p>
                  </a:txBody>
                  <a:tcPr/>
                </a:tc>
                <a:tc>
                  <a:txBody>
                    <a:bodyPr/>
                    <a:lstStyle/>
                    <a:p>
                      <a:pPr algn="ctr"/>
                      <a:r>
                        <a:rPr lang="kk-KZ" dirty="0" smtClean="0"/>
                        <a:t>1,5</a:t>
                      </a:r>
                      <a:endParaRPr lang="ru-RU" dirty="0">
                        <a:latin typeface="Times New Roman" pitchFamily="18" charset="0"/>
                        <a:cs typeface="Times New Roman" pitchFamily="18" charset="0"/>
                      </a:endParaRPr>
                    </a:p>
                  </a:txBody>
                  <a:tcPr/>
                </a:tc>
                <a:tc vMerge="1">
                  <a:txBody>
                    <a:bodyPr/>
                    <a:lstStyle/>
                    <a:p>
                      <a:endParaRPr lang="ru-RU" dirty="0"/>
                    </a:p>
                  </a:txBody>
                  <a:tcPr/>
                </a:tc>
              </a:tr>
              <a:tr h="785818">
                <a:tc>
                  <a:txBody>
                    <a:bodyPr/>
                    <a:lstStyle/>
                    <a:p>
                      <a:pPr algn="ctr"/>
                      <a:r>
                        <a:rPr lang="kk-KZ" dirty="0" smtClean="0"/>
                        <a:t>3</a:t>
                      </a:r>
                      <a:endParaRPr lang="ru-RU" dirty="0">
                        <a:latin typeface="Times New Roman" pitchFamily="18" charset="0"/>
                        <a:cs typeface="Times New Roman" pitchFamily="18" charset="0"/>
                      </a:endParaRPr>
                    </a:p>
                  </a:txBody>
                  <a:tcPr/>
                </a:tc>
                <a:tc>
                  <a:txBody>
                    <a:bodyPr/>
                    <a:lstStyle/>
                    <a:p>
                      <a:pPr algn="ctr"/>
                      <a:r>
                        <a:rPr lang="kk-KZ" dirty="0" smtClean="0"/>
                        <a:t>2,5</a:t>
                      </a:r>
                      <a:endParaRPr lang="ru-RU" dirty="0">
                        <a:latin typeface="Times New Roman" pitchFamily="18" charset="0"/>
                        <a:cs typeface="Times New Roman" pitchFamily="18" charset="0"/>
                      </a:endParaRPr>
                    </a:p>
                  </a:txBody>
                  <a:tcPr/>
                </a:tc>
                <a:tc>
                  <a:txBody>
                    <a:bodyPr/>
                    <a:lstStyle/>
                    <a:p>
                      <a:pPr algn="ctr"/>
                      <a:r>
                        <a:rPr lang="kk-KZ" dirty="0" smtClean="0"/>
                        <a:t>2,0</a:t>
                      </a:r>
                      <a:endParaRPr lang="ru-RU" dirty="0">
                        <a:latin typeface="Times New Roman" pitchFamily="18" charset="0"/>
                        <a:cs typeface="Times New Roman" pitchFamily="18" charset="0"/>
                      </a:endParaRPr>
                    </a:p>
                  </a:txBody>
                  <a:tcPr/>
                </a:tc>
                <a:tc vMerge="1">
                  <a:txBody>
                    <a:bodyPr/>
                    <a:lstStyle/>
                    <a:p>
                      <a:endParaRPr lang="ru-RU" dirty="0"/>
                    </a:p>
                  </a:txBody>
                  <a:tcPr/>
                </a:tc>
                <a:tc>
                  <a:txBody>
                    <a:bodyPr/>
                    <a:lstStyle/>
                    <a:p>
                      <a:pPr algn="ctr"/>
                      <a:r>
                        <a:rPr lang="kk-KZ" dirty="0" smtClean="0"/>
                        <a:t>3</a:t>
                      </a:r>
                      <a:endParaRPr lang="ru-RU" dirty="0">
                        <a:latin typeface="Times New Roman" pitchFamily="18" charset="0"/>
                        <a:cs typeface="Times New Roman" pitchFamily="18" charset="0"/>
                      </a:endParaRPr>
                    </a:p>
                  </a:txBody>
                  <a:tcPr/>
                </a:tc>
                <a:tc>
                  <a:txBody>
                    <a:bodyPr/>
                    <a:lstStyle/>
                    <a:p>
                      <a:pPr algn="ctr"/>
                      <a:r>
                        <a:rPr lang="kk-KZ" dirty="0" smtClean="0"/>
                        <a:t>1,5</a:t>
                      </a:r>
                      <a:endParaRPr lang="ru-RU" dirty="0">
                        <a:latin typeface="Times New Roman" pitchFamily="18" charset="0"/>
                        <a:cs typeface="Times New Roman" pitchFamily="18" charset="0"/>
                      </a:endParaRPr>
                    </a:p>
                  </a:txBody>
                  <a:tcPr/>
                </a:tc>
                <a:tc>
                  <a:txBody>
                    <a:bodyPr/>
                    <a:lstStyle/>
                    <a:p>
                      <a:pPr algn="ctr"/>
                      <a:r>
                        <a:rPr lang="kk-KZ" dirty="0" smtClean="0"/>
                        <a:t>0,56</a:t>
                      </a:r>
                      <a:endParaRPr lang="ru-RU" dirty="0">
                        <a:latin typeface="Times New Roman" pitchFamily="18" charset="0"/>
                        <a:cs typeface="Times New Roman" pitchFamily="18" charset="0"/>
                      </a:endParaRPr>
                    </a:p>
                  </a:txBody>
                  <a:tcPr/>
                </a:tc>
                <a:tc vMerge="1">
                  <a:txBody>
                    <a:bodyPr/>
                    <a:lstStyle/>
                    <a:p>
                      <a:endParaRPr lang="ru-RU" dirty="0"/>
                    </a:p>
                  </a:txBody>
                  <a:tcPr/>
                </a:tc>
              </a:tr>
              <a:tr h="785818">
                <a:tc>
                  <a:txBody>
                    <a:bodyPr/>
                    <a:lstStyle/>
                    <a:p>
                      <a:pPr algn="ctr"/>
                      <a:r>
                        <a:rPr lang="kk-KZ" dirty="0" smtClean="0"/>
                        <a:t>4</a:t>
                      </a:r>
                      <a:endParaRPr lang="ru-RU" dirty="0">
                        <a:latin typeface="Times New Roman" pitchFamily="18" charset="0"/>
                        <a:cs typeface="Times New Roman" pitchFamily="18" charset="0"/>
                      </a:endParaRPr>
                    </a:p>
                  </a:txBody>
                  <a:tcPr/>
                </a:tc>
                <a:tc>
                  <a:txBody>
                    <a:bodyPr/>
                    <a:lstStyle/>
                    <a:p>
                      <a:pPr algn="ctr"/>
                      <a:r>
                        <a:rPr lang="kk-KZ" dirty="0" smtClean="0"/>
                        <a:t>2,0</a:t>
                      </a:r>
                      <a:endParaRPr lang="ru-RU" dirty="0">
                        <a:latin typeface="Times New Roman" pitchFamily="18" charset="0"/>
                        <a:cs typeface="Times New Roman" pitchFamily="18" charset="0"/>
                      </a:endParaRPr>
                    </a:p>
                  </a:txBody>
                  <a:tcPr/>
                </a:tc>
                <a:tc>
                  <a:txBody>
                    <a:bodyPr/>
                    <a:lstStyle/>
                    <a:p>
                      <a:pPr algn="ctr"/>
                      <a:r>
                        <a:rPr lang="kk-KZ" dirty="0" smtClean="0"/>
                        <a:t>1,5</a:t>
                      </a:r>
                      <a:endParaRPr lang="ru-RU" dirty="0">
                        <a:latin typeface="Times New Roman" pitchFamily="18" charset="0"/>
                        <a:cs typeface="Times New Roman" pitchFamily="18" charset="0"/>
                      </a:endParaRPr>
                    </a:p>
                  </a:txBody>
                  <a:tcPr/>
                </a:tc>
                <a:tc vMerge="1">
                  <a:txBody>
                    <a:bodyPr/>
                    <a:lstStyle/>
                    <a:p>
                      <a:endParaRPr lang="ru-RU" dirty="0"/>
                    </a:p>
                  </a:txBody>
                  <a:tcPr/>
                </a:tc>
                <a:tc>
                  <a:txBody>
                    <a:bodyPr/>
                    <a:lstStyle/>
                    <a:p>
                      <a:pPr algn="ctr"/>
                      <a:endParaRPr lang="ru-RU">
                        <a:latin typeface="Times New Roman" pitchFamily="18" charset="0"/>
                        <a:cs typeface="Times New Roman" pitchFamily="18" charset="0"/>
                      </a:endParaRPr>
                    </a:p>
                  </a:txBody>
                  <a:tcPr/>
                </a:tc>
                <a:tc>
                  <a:txBody>
                    <a:bodyPr/>
                    <a:lstStyle/>
                    <a:p>
                      <a:pPr algn="ctr"/>
                      <a:endParaRPr lang="ru-RU">
                        <a:latin typeface="Times New Roman" pitchFamily="18" charset="0"/>
                        <a:cs typeface="Times New Roman" pitchFamily="18" charset="0"/>
                      </a:endParaRPr>
                    </a:p>
                  </a:txBody>
                  <a:tcPr/>
                </a:tc>
                <a:tc>
                  <a:txBody>
                    <a:bodyPr/>
                    <a:lstStyle/>
                    <a:p>
                      <a:pPr algn="ctr"/>
                      <a:endParaRPr lang="ru-RU" dirty="0">
                        <a:latin typeface="Times New Roman" pitchFamily="18" charset="0"/>
                        <a:cs typeface="Times New Roman" pitchFamily="18" charset="0"/>
                      </a:endParaRPr>
                    </a:p>
                  </a:txBody>
                  <a:tcPr/>
                </a:tc>
                <a:tc vMerge="1">
                  <a:txBody>
                    <a:bodyPr/>
                    <a:lstStyle/>
                    <a:p>
                      <a:endParaRPr lang="ru-RU" dirty="0"/>
                    </a:p>
                  </a:txBody>
                  <a:tcPr/>
                </a:tc>
              </a:tr>
              <a:tr h="785818">
                <a:tc>
                  <a:txBody>
                    <a:bodyPr/>
                    <a:lstStyle/>
                    <a:p>
                      <a:pPr algn="ctr"/>
                      <a:r>
                        <a:rPr lang="kk-KZ" dirty="0" smtClean="0"/>
                        <a:t>5</a:t>
                      </a:r>
                      <a:endParaRPr lang="ru-RU" dirty="0">
                        <a:latin typeface="Times New Roman" pitchFamily="18" charset="0"/>
                        <a:cs typeface="Times New Roman" pitchFamily="18" charset="0"/>
                      </a:endParaRPr>
                    </a:p>
                  </a:txBody>
                  <a:tcPr/>
                </a:tc>
                <a:tc>
                  <a:txBody>
                    <a:bodyPr/>
                    <a:lstStyle/>
                    <a:p>
                      <a:pPr algn="ctr"/>
                      <a:r>
                        <a:rPr lang="kk-KZ" dirty="0" smtClean="0"/>
                        <a:t>1,5</a:t>
                      </a:r>
                      <a:endParaRPr lang="ru-RU" dirty="0">
                        <a:latin typeface="Times New Roman" pitchFamily="18" charset="0"/>
                        <a:cs typeface="Times New Roman" pitchFamily="18" charset="0"/>
                      </a:endParaRPr>
                    </a:p>
                  </a:txBody>
                  <a:tcPr/>
                </a:tc>
                <a:tc>
                  <a:txBody>
                    <a:bodyPr/>
                    <a:lstStyle/>
                    <a:p>
                      <a:pPr algn="ctr"/>
                      <a:r>
                        <a:rPr lang="kk-KZ" dirty="0" smtClean="0"/>
                        <a:t>0,56</a:t>
                      </a:r>
                      <a:endParaRPr lang="ru-RU" dirty="0">
                        <a:latin typeface="Times New Roman" pitchFamily="18" charset="0"/>
                        <a:cs typeface="Times New Roman" pitchFamily="18" charset="0"/>
                      </a:endParaRPr>
                    </a:p>
                  </a:txBody>
                  <a:tcPr/>
                </a:tc>
                <a:tc vMerge="1">
                  <a:txBody>
                    <a:bodyPr/>
                    <a:lstStyle/>
                    <a:p>
                      <a:endParaRPr lang="ru-RU" dirty="0"/>
                    </a:p>
                  </a:txBody>
                  <a:tcPr/>
                </a:tc>
                <a:tc>
                  <a:txBody>
                    <a:bodyPr/>
                    <a:lstStyle/>
                    <a:p>
                      <a:pPr algn="ctr"/>
                      <a:endParaRPr lang="ru-RU">
                        <a:latin typeface="Times New Roman" pitchFamily="18" charset="0"/>
                        <a:cs typeface="Times New Roman" pitchFamily="18" charset="0"/>
                      </a:endParaRPr>
                    </a:p>
                  </a:txBody>
                  <a:tcPr/>
                </a:tc>
                <a:tc>
                  <a:txBody>
                    <a:bodyPr/>
                    <a:lstStyle/>
                    <a:p>
                      <a:pPr algn="ctr"/>
                      <a:endParaRPr lang="ru-RU">
                        <a:latin typeface="Times New Roman" pitchFamily="18" charset="0"/>
                        <a:cs typeface="Times New Roman" pitchFamily="18" charset="0"/>
                      </a:endParaRPr>
                    </a:p>
                  </a:txBody>
                  <a:tcPr/>
                </a:tc>
                <a:tc>
                  <a:txBody>
                    <a:bodyPr/>
                    <a:lstStyle/>
                    <a:p>
                      <a:pPr algn="ctr"/>
                      <a:endParaRPr lang="ru-RU" dirty="0">
                        <a:latin typeface="Times New Roman" pitchFamily="18" charset="0"/>
                        <a:cs typeface="Times New Roman" pitchFamily="18" charset="0"/>
                      </a:endParaRPr>
                    </a:p>
                  </a:txBody>
                  <a:tcPr/>
                </a:tc>
                <a:tc vMerge="1">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a:stretch>
            <a:fillRect/>
          </a:stretch>
        </p:blipFill>
        <p:spPr bwMode="auto">
          <a:xfrm>
            <a:off x="142844" y="214290"/>
            <a:ext cx="8858312" cy="6429420"/>
          </a:xfrm>
          <a:prstGeom prst="rect">
            <a:avLst/>
          </a:prstGeom>
          <a:ln>
            <a:noFill/>
          </a:ln>
          <a:effectLst>
            <a:softEdge rad="112500"/>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229</TotalTime>
  <Words>856</Words>
  <Application>Microsoft Office PowerPoint</Application>
  <PresentationFormat>Экран (4:3)</PresentationFormat>
  <Paragraphs>154</Paragraphs>
  <Slides>23</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23</vt:i4>
      </vt:variant>
    </vt:vector>
  </HeadingPairs>
  <TitlesOfParts>
    <vt:vector size="33" baseType="lpstr">
      <vt:lpstr>Arial</vt:lpstr>
      <vt:lpstr>Franklin Gothic Medium</vt:lpstr>
      <vt:lpstr>Franklin Gothic Book</vt:lpstr>
      <vt:lpstr>Wingdings 2</vt:lpstr>
      <vt:lpstr>Calibri</vt:lpstr>
      <vt:lpstr>KZ Taurus</vt:lpstr>
      <vt:lpstr>Wingdings</vt:lpstr>
      <vt:lpstr>Times New Roman</vt:lpstr>
      <vt:lpstr>KZ Poster</vt:lpstr>
      <vt:lpstr>Трек</vt:lpstr>
      <vt:lpstr>АРПА    ЖАРМАСЫ</vt:lpstr>
      <vt:lpstr>Слайд 2</vt:lpstr>
      <vt:lpstr>МАҚСАТЫ:</vt:lpstr>
      <vt:lpstr>ЖОСПАР:</vt:lpstr>
      <vt:lpstr>Слайд 5</vt:lpstr>
      <vt:lpstr>Слайд 6</vt:lpstr>
      <vt:lpstr>Слайд 7</vt:lpstr>
      <vt:lpstr>Арпа жармаларының  өнімдері және біркелкілігі.</vt:lpstr>
      <vt:lpstr>Слайд 9</vt:lpstr>
      <vt:lpstr>Слайд 10</vt:lpstr>
      <vt:lpstr>Слайд 11</vt:lpstr>
      <vt:lpstr>Слайд 12</vt:lpstr>
      <vt:lpstr>Слайд 13</vt:lpstr>
      <vt:lpstr>Слайд 14</vt:lpstr>
      <vt:lpstr>Перловка жармасын өндіру</vt:lpstr>
      <vt:lpstr>Слайд 16</vt:lpstr>
      <vt:lpstr>Арпаның және одан алынған өнімдердің  химиялық құрамы,% есебімен</vt:lpstr>
      <vt:lpstr>Слайд 18</vt:lpstr>
      <vt:lpstr>Слайд 19</vt:lpstr>
      <vt:lpstr>Слайд 20</vt:lpstr>
      <vt:lpstr>АРПАДАН  АЛЫНАТЫН    ӨНІМДЕРДІҢ     ШЫҒЫМЫ, %ЕСЕБІМЕН</vt:lpstr>
      <vt:lpstr>Слайд 22</vt:lpstr>
      <vt:lpstr>Слайд 23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Арпа жармасын  алу технологиясы.</dc:title>
  <dc:creator>Ганди</dc:creator>
  <cp:lastModifiedBy>User</cp:lastModifiedBy>
  <cp:revision>27</cp:revision>
  <dcterms:created xsi:type="dcterms:W3CDTF">2011-11-26T17:27:43Z</dcterms:created>
  <dcterms:modified xsi:type="dcterms:W3CDTF">2012-01-13T03:59:51Z</dcterms:modified>
</cp:coreProperties>
</file>